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7" r:id="rId4"/>
    <p:sldMasterId id="2147483726" r:id="rId5"/>
    <p:sldMasterId id="2147483730" r:id="rId6"/>
  </p:sldMasterIdLst>
  <p:notesMasterIdLst>
    <p:notesMasterId r:id="rId48"/>
  </p:notesMasterIdLst>
  <p:handoutMasterIdLst>
    <p:handoutMasterId r:id="rId49"/>
  </p:handoutMasterIdLst>
  <p:sldIdLst>
    <p:sldId id="684" r:id="rId7"/>
    <p:sldId id="768" r:id="rId8"/>
    <p:sldId id="767" r:id="rId9"/>
    <p:sldId id="815" r:id="rId10"/>
    <p:sldId id="778" r:id="rId11"/>
    <p:sldId id="780" r:id="rId12"/>
    <p:sldId id="771" r:id="rId13"/>
    <p:sldId id="770" r:id="rId14"/>
    <p:sldId id="785" r:id="rId15"/>
    <p:sldId id="786" r:id="rId16"/>
    <p:sldId id="794" r:id="rId17"/>
    <p:sldId id="797" r:id="rId18"/>
    <p:sldId id="798" r:id="rId19"/>
    <p:sldId id="799" r:id="rId20"/>
    <p:sldId id="800" r:id="rId21"/>
    <p:sldId id="801" r:id="rId22"/>
    <p:sldId id="802" r:id="rId23"/>
    <p:sldId id="803" r:id="rId24"/>
    <p:sldId id="804" r:id="rId25"/>
    <p:sldId id="807" r:id="rId26"/>
    <p:sldId id="810" r:id="rId27"/>
    <p:sldId id="811" r:id="rId28"/>
    <p:sldId id="826" r:id="rId29"/>
    <p:sldId id="827" r:id="rId30"/>
    <p:sldId id="814" r:id="rId31"/>
    <p:sldId id="773" r:id="rId32"/>
    <p:sldId id="774" r:id="rId33"/>
    <p:sldId id="775" r:id="rId34"/>
    <p:sldId id="816" r:id="rId35"/>
    <p:sldId id="817" r:id="rId36"/>
    <p:sldId id="818" r:id="rId37"/>
    <p:sldId id="819" r:id="rId38"/>
    <p:sldId id="820" r:id="rId39"/>
    <p:sldId id="821" r:id="rId40"/>
    <p:sldId id="776" r:id="rId41"/>
    <p:sldId id="822" r:id="rId42"/>
    <p:sldId id="828" r:id="rId43"/>
    <p:sldId id="829" r:id="rId44"/>
    <p:sldId id="830" r:id="rId45"/>
    <p:sldId id="769" r:id="rId46"/>
    <p:sldId id="825" r:id="rId47"/>
  </p:sldIdLst>
  <p:sldSz cx="9144000" cy="6858000" type="screen4x3"/>
  <p:notesSz cx="6797675" cy="9926638"/>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en situering (10')" id="{11909CFE-6B44-4278-AFE9-AA97536CC990}">
          <p14:sldIdLst>
            <p14:sldId id="684"/>
            <p14:sldId id="768"/>
            <p14:sldId id="767"/>
            <p14:sldId id="815"/>
            <p14:sldId id="778"/>
            <p14:sldId id="780"/>
            <p14:sldId id="771"/>
            <p14:sldId id="770"/>
            <p14:sldId id="785"/>
            <p14:sldId id="786"/>
            <p14:sldId id="794"/>
            <p14:sldId id="797"/>
            <p14:sldId id="798"/>
            <p14:sldId id="799"/>
            <p14:sldId id="800"/>
            <p14:sldId id="801"/>
            <p14:sldId id="802"/>
            <p14:sldId id="803"/>
            <p14:sldId id="804"/>
            <p14:sldId id="807"/>
            <p14:sldId id="810"/>
            <p14:sldId id="811"/>
            <p14:sldId id="826"/>
            <p14:sldId id="827"/>
            <p14:sldId id="814"/>
            <p14:sldId id="773"/>
            <p14:sldId id="774"/>
            <p14:sldId id="775"/>
            <p14:sldId id="816"/>
            <p14:sldId id="817"/>
            <p14:sldId id="818"/>
            <p14:sldId id="819"/>
            <p14:sldId id="820"/>
            <p14:sldId id="821"/>
            <p14:sldId id="776"/>
            <p14:sldId id="822"/>
            <p14:sldId id="828"/>
            <p14:sldId id="829"/>
            <p14:sldId id="830"/>
            <p14:sldId id="769"/>
            <p14:sldId id="825"/>
          </p14:sldIdLst>
        </p14:section>
      </p14:sectionLst>
    </p:ext>
    <p:ext uri="{EFAFB233-063F-42B5-8137-9DF3F51BA10A}">
      <p15:sldGuideLst xmlns:p15="http://schemas.microsoft.com/office/powerpoint/2012/main">
        <p15:guide id="1" orient="horz" pos="1842" userDrawn="1">
          <p15:clr>
            <a:srgbClr val="A4A3A4"/>
          </p15:clr>
        </p15:guide>
        <p15:guide id="2" pos="292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ven" initials="S" lastIdx="1" clrIdx="0">
    <p:extLst>
      <p:ext uri="{19B8F6BF-5375-455C-9EA6-DF929625EA0E}">
        <p15:presenceInfo xmlns:p15="http://schemas.microsoft.com/office/powerpoint/2012/main" userId="Sv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2B62C"/>
    <a:srgbClr val="CC00CC"/>
    <a:srgbClr val="F2B800"/>
    <a:srgbClr val="FFCC00"/>
    <a:srgbClr val="F5D61B"/>
    <a:srgbClr val="D4D0BC"/>
    <a:srgbClr val="E7E6E6"/>
    <a:srgbClr val="FFFFFF"/>
    <a:srgbClr val="3A4D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3" autoAdjust="0"/>
    <p:restoredTop sz="73913" autoAdjust="0"/>
  </p:normalViewPr>
  <p:slideViewPr>
    <p:cSldViewPr snapToGrid="0" snapToObjects="1" showGuides="1">
      <p:cViewPr varScale="1">
        <p:scale>
          <a:sx n="54" d="100"/>
          <a:sy n="54" d="100"/>
        </p:scale>
        <p:origin x="1296" y="66"/>
      </p:cViewPr>
      <p:guideLst>
        <p:guide orient="horz" pos="1842"/>
        <p:guide pos="2925"/>
      </p:guideLst>
    </p:cSldViewPr>
  </p:slideViewPr>
  <p:outlineViewPr>
    <p:cViewPr>
      <p:scale>
        <a:sx n="33" d="100"/>
        <a:sy n="33" d="100"/>
      </p:scale>
      <p:origin x="0" y="0"/>
    </p:cViewPr>
  </p:outlineViewPr>
  <p:notesTextViewPr>
    <p:cViewPr>
      <p:scale>
        <a:sx n="3" d="2"/>
        <a:sy n="3" d="2"/>
      </p:scale>
      <p:origin x="0" y="0"/>
    </p:cViewPr>
  </p:notesTextViewPr>
  <p:sorterViewPr>
    <p:cViewPr>
      <p:scale>
        <a:sx n="171" d="100"/>
        <a:sy n="171"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lang="nl-NL"/>
          </a:p>
        </p:txBody>
      </p:sp>
      <p:sp>
        <p:nvSpPr>
          <p:cNvPr id="3" name="Tijdelijke aanduiding voor datum 2"/>
          <p:cNvSpPr>
            <a:spLocks noGrp="1"/>
          </p:cNvSpPr>
          <p:nvPr>
            <p:ph type="dt" sz="quarter" idx="1"/>
          </p:nvPr>
        </p:nvSpPr>
        <p:spPr>
          <a:xfrm>
            <a:off x="3850443" y="1"/>
            <a:ext cx="2945659" cy="496332"/>
          </a:xfrm>
          <a:prstGeom prst="rect">
            <a:avLst/>
          </a:prstGeom>
        </p:spPr>
        <p:txBody>
          <a:bodyPr vert="horz" lIns="95562" tIns="47781" rIns="95562" bIns="47781" rtlCol="0"/>
          <a:lstStyle>
            <a:lvl1pPr algn="r">
              <a:defRPr sz="1300"/>
            </a:lvl1pPr>
          </a:lstStyle>
          <a:p>
            <a:fld id="{6AB9BDD4-85FA-5244-A9E0-FDB84974B7DF}" type="datetimeFigureOut">
              <a:t>29/11/2017</a:t>
            </a:fld>
            <a:endParaRPr lang="nl-NL"/>
          </a:p>
        </p:txBody>
      </p:sp>
      <p:sp>
        <p:nvSpPr>
          <p:cNvPr id="4" name="Tijdelijke aanduiding voor voettekst 3"/>
          <p:cNvSpPr>
            <a:spLocks noGrp="1"/>
          </p:cNvSpPr>
          <p:nvPr>
            <p:ph type="ftr" sz="quarter" idx="2"/>
          </p:nvPr>
        </p:nvSpPr>
        <p:spPr>
          <a:xfrm>
            <a:off x="0" y="9428584"/>
            <a:ext cx="2945659" cy="496332"/>
          </a:xfrm>
          <a:prstGeom prst="rect">
            <a:avLst/>
          </a:prstGeom>
        </p:spPr>
        <p:txBody>
          <a:bodyPr vert="horz" lIns="95562" tIns="47781" rIns="95562" bIns="47781"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3850443" y="9428584"/>
            <a:ext cx="2945659" cy="496332"/>
          </a:xfrm>
          <a:prstGeom prst="rect">
            <a:avLst/>
          </a:prstGeom>
        </p:spPr>
        <p:txBody>
          <a:bodyPr vert="horz" lIns="95562" tIns="47781" rIns="95562" bIns="47781" rtlCol="0" anchor="b"/>
          <a:lstStyle>
            <a:lvl1pPr algn="r">
              <a:defRPr sz="1300"/>
            </a:lvl1pPr>
          </a:lstStyle>
          <a:p>
            <a:fld id="{9E7A35CB-7719-BC41-A3E0-C846161C5E84}" type="slidenum">
              <a:t>‹nr.›</a:t>
            </a:fld>
            <a:endParaRPr lang="nl-NL"/>
          </a:p>
        </p:txBody>
      </p:sp>
    </p:spTree>
    <p:extLst>
      <p:ext uri="{BB962C8B-B14F-4D97-AF65-F5344CB8AC3E}">
        <p14:creationId xmlns:p14="http://schemas.microsoft.com/office/powerpoint/2010/main" val="26180740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lang="nl-NL"/>
          </a:p>
        </p:txBody>
      </p:sp>
      <p:sp>
        <p:nvSpPr>
          <p:cNvPr id="3" name="Tijdelijke aanduiding voor datum 2"/>
          <p:cNvSpPr>
            <a:spLocks noGrp="1"/>
          </p:cNvSpPr>
          <p:nvPr>
            <p:ph type="dt" idx="1"/>
          </p:nvPr>
        </p:nvSpPr>
        <p:spPr>
          <a:xfrm>
            <a:off x="3850443" y="1"/>
            <a:ext cx="2945659" cy="496332"/>
          </a:xfrm>
          <a:prstGeom prst="rect">
            <a:avLst/>
          </a:prstGeom>
        </p:spPr>
        <p:txBody>
          <a:bodyPr vert="horz" lIns="95562" tIns="47781" rIns="95562" bIns="47781" rtlCol="0"/>
          <a:lstStyle>
            <a:lvl1pPr algn="r">
              <a:defRPr sz="1300"/>
            </a:lvl1pPr>
          </a:lstStyle>
          <a:p>
            <a:fld id="{F3A8B653-BF25-114F-8A3C-2D1A23550CAA}" type="datetimeFigureOut">
              <a:t>29/11/2017</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62" tIns="47781" rIns="95562" bIns="47781"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5562" tIns="47781" rIns="95562" bIns="47781" rtlCol="0">
            <a:normAutofit/>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6" name="Tijdelijke aanduiding voor voettekst 5"/>
          <p:cNvSpPr>
            <a:spLocks noGrp="1"/>
          </p:cNvSpPr>
          <p:nvPr>
            <p:ph type="ftr" sz="quarter" idx="4"/>
          </p:nvPr>
        </p:nvSpPr>
        <p:spPr>
          <a:xfrm>
            <a:off x="0" y="9428584"/>
            <a:ext cx="2945659" cy="496332"/>
          </a:xfrm>
          <a:prstGeom prst="rect">
            <a:avLst/>
          </a:prstGeom>
        </p:spPr>
        <p:txBody>
          <a:bodyPr vert="horz" lIns="95562" tIns="47781" rIns="95562" bIns="47781"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850443" y="9428584"/>
            <a:ext cx="2945659" cy="496332"/>
          </a:xfrm>
          <a:prstGeom prst="rect">
            <a:avLst/>
          </a:prstGeom>
        </p:spPr>
        <p:txBody>
          <a:bodyPr vert="horz" lIns="95562" tIns="47781" rIns="95562" bIns="47781" rtlCol="0" anchor="b"/>
          <a:lstStyle>
            <a:lvl1pPr algn="r">
              <a:defRPr sz="1300"/>
            </a:lvl1pPr>
          </a:lstStyle>
          <a:p>
            <a:fld id="{72C9CD15-DFF4-A94F-8509-70594D0B77D2}" type="slidenum">
              <a:t>‹nr.›</a:t>
            </a:fld>
            <a:endParaRPr lang="nl-NL"/>
          </a:p>
        </p:txBody>
      </p:sp>
    </p:spTree>
    <p:extLst>
      <p:ext uri="{BB962C8B-B14F-4D97-AF65-F5344CB8AC3E}">
        <p14:creationId xmlns:p14="http://schemas.microsoft.com/office/powerpoint/2010/main" val="408628042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arrieretijger.nl/functioneren/professionele-eigenschappen/dur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carrieretijger.nl/functioneren/professionele-eigenschappen/dur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SAMEN</a:t>
            </a:r>
            <a:r>
              <a:rPr lang="nl-BE" baseline="0" dirty="0" smtClean="0"/>
              <a:t> ALS TEAM VERANTWOORDELIJK</a:t>
            </a:r>
            <a:endParaRPr lang="nl-BE" dirty="0"/>
          </a:p>
        </p:txBody>
      </p:sp>
      <p:sp>
        <p:nvSpPr>
          <p:cNvPr id="4" name="Tijdelijke aanduiding voor dianummer 3"/>
          <p:cNvSpPr>
            <a:spLocks noGrp="1"/>
          </p:cNvSpPr>
          <p:nvPr>
            <p:ph type="sldNum" sz="quarter" idx="10"/>
          </p:nvPr>
        </p:nvSpPr>
        <p:spPr/>
        <p:txBody>
          <a:bodyPr/>
          <a:lstStyle/>
          <a:p>
            <a:fld id="{72C9CD15-DFF4-A94F-8509-70594D0B77D2}" type="slidenum">
              <a:rPr lang="nl-BE" smtClean="0"/>
              <a:t>2</a:t>
            </a:fld>
            <a:endParaRPr lang="nl-BE"/>
          </a:p>
        </p:txBody>
      </p:sp>
    </p:spTree>
    <p:extLst>
      <p:ext uri="{BB962C8B-B14F-4D97-AF65-F5344CB8AC3E}">
        <p14:creationId xmlns:p14="http://schemas.microsoft.com/office/powerpoint/2010/main" val="318113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baseline="0" dirty="0" smtClean="0"/>
              <a:t>Cruciaal als goede start en om een vervolg te hebben. </a:t>
            </a:r>
          </a:p>
          <a:p>
            <a:endParaRPr lang="nl-BE" baseline="0" dirty="0" smtClean="0"/>
          </a:p>
          <a:p>
            <a:r>
              <a:rPr lang="nl-BE" baseline="0" dirty="0" smtClean="0"/>
              <a:t>Het is een kwestie van proberen. </a:t>
            </a:r>
          </a:p>
          <a:p>
            <a:endParaRPr lang="nl-BE" baseline="0" dirty="0" smtClean="0"/>
          </a:p>
          <a:p>
            <a:r>
              <a:rPr lang="nl-BE" baseline="0" dirty="0" smtClean="0"/>
              <a:t>Zonder goede doelen ben je verloren!! Als je deze niet hebt:</a:t>
            </a:r>
          </a:p>
          <a:p>
            <a:pPr marL="171450" indent="-171450">
              <a:buFontTx/>
              <a:buChar char="-"/>
            </a:pPr>
            <a:r>
              <a:rPr lang="nl-BE" baseline="0" dirty="0" smtClean="0"/>
              <a:t>Weet niemand waar je eigenlijk naar toe wilt?</a:t>
            </a:r>
          </a:p>
          <a:p>
            <a:pPr marL="171450" indent="-171450">
              <a:buFontTx/>
              <a:buChar char="-"/>
            </a:pPr>
            <a:r>
              <a:rPr lang="nl-BE" baseline="0" dirty="0" smtClean="0"/>
              <a:t>Gaat iedereen ergens anders naar toe?</a:t>
            </a:r>
          </a:p>
          <a:p>
            <a:pPr marL="171450" indent="-171450">
              <a:buFontTx/>
              <a:buChar char="-"/>
            </a:pPr>
            <a:r>
              <a:rPr lang="nl-BE" baseline="0" dirty="0" smtClean="0"/>
              <a:t>Zal verwarring en frustratie ontstaan?</a:t>
            </a:r>
          </a:p>
          <a:p>
            <a:pPr marL="171450" indent="-171450">
              <a:buFontTx/>
              <a:buChar char="-"/>
            </a:pPr>
            <a:r>
              <a:rPr lang="nl-BE" baseline="0" dirty="0" smtClean="0"/>
              <a:t>Zal veel tijd verloren gaan. </a:t>
            </a:r>
            <a:endParaRPr lang="nl-BE" dirty="0" smtClean="0"/>
          </a:p>
          <a:p>
            <a:r>
              <a:rPr lang="nl-BE" b="1" dirty="0" smtClean="0"/>
              <a:t>Uitdagend: </a:t>
            </a:r>
          </a:p>
          <a:p>
            <a:pPr marL="0" marR="0" indent="0" algn="l" defTabSz="914400" rtl="0" eaLnBrk="0" fontAlgn="base" latinLnBrk="0" hangingPunct="0">
              <a:lnSpc>
                <a:spcPct val="100000"/>
              </a:lnSpc>
              <a:spcBef>
                <a:spcPct val="30000"/>
              </a:spcBef>
              <a:spcAft>
                <a:spcPct val="0"/>
              </a:spcAft>
              <a:buClrTx/>
              <a:buSzTx/>
              <a:buFontTx/>
              <a:buNone/>
              <a:tabLst/>
              <a:defRPr/>
            </a:pPr>
            <a:r>
              <a:rPr lang="nl-BE" dirty="0" smtClean="0"/>
              <a:t>Een te makkelijk doel is ook niet interessant, omdat het mensen niet uitdaagt en geen bevrediging oplevert. Het beste is doelen te stellen die net boven het niveau van de persoon of de organisatie liggen en die ongeveer 50% kans van slagen hebben. </a:t>
            </a:r>
            <a:r>
              <a:rPr lang="nl-BE" b="1" dirty="0" smtClean="0"/>
              <a:t>Als mensen het gevoel hebben dat ze iets extra’s moeten doen om het doel te realiseren dan voelen ze zich trots en dat geeft energie voor nieuwe doelen</a:t>
            </a:r>
            <a:r>
              <a:rPr lang="nl-BE" dirty="0" smtClean="0"/>
              <a:t>. Een SMART-doel moet gezien worden als een project, niet als een taak. </a:t>
            </a:r>
            <a:r>
              <a:rPr lang="nl-BE" b="1" dirty="0" smtClean="0">
                <a:hlinkClick r:id="rId3" tooltip="Durf (risico's durven nemen)"/>
              </a:rPr>
              <a:t>Durf</a:t>
            </a:r>
            <a:r>
              <a:rPr lang="nl-BE" b="1" dirty="0" smtClean="0"/>
              <a:t> een uitdaging aan te gaan!</a:t>
            </a:r>
          </a:p>
          <a:p>
            <a:endParaRPr lang="nl-BE" dirty="0" smtClean="0"/>
          </a:p>
          <a:p>
            <a:r>
              <a:rPr lang="nl-BE" b="1" dirty="0" smtClean="0"/>
              <a:t>Specifiek</a:t>
            </a:r>
            <a:r>
              <a:rPr lang="nl-BE" dirty="0" smtClean="0"/>
              <a:t>:</a:t>
            </a:r>
          </a:p>
          <a:p>
            <a:r>
              <a:rPr lang="nl-BE" dirty="0" smtClean="0"/>
              <a:t>Wel:</a:t>
            </a:r>
            <a:r>
              <a:rPr lang="nl-BE" baseline="0" dirty="0" smtClean="0"/>
              <a:t> We moeten elk jaar twee hoofdstukken uit het KHB updaten</a:t>
            </a:r>
          </a:p>
          <a:p>
            <a:r>
              <a:rPr lang="nl-BE" baseline="0" dirty="0" smtClean="0"/>
              <a:t>Niet: we moeten een </a:t>
            </a:r>
            <a:r>
              <a:rPr lang="nl-BE" baseline="0" dirty="0" err="1" smtClean="0"/>
              <a:t>geupdate</a:t>
            </a:r>
            <a:r>
              <a:rPr lang="nl-BE" baseline="0" dirty="0" smtClean="0"/>
              <a:t> KHB hebben </a:t>
            </a:r>
            <a:endParaRPr lang="nl-BE" dirty="0" smtClean="0"/>
          </a:p>
          <a:p>
            <a:endParaRPr lang="nl-BE" dirty="0" smtClean="0"/>
          </a:p>
          <a:p>
            <a:r>
              <a:rPr lang="nl-BE" b="1" dirty="0" smtClean="0"/>
              <a:t>Zorg voor een concrete</a:t>
            </a:r>
            <a:r>
              <a:rPr lang="nl-BE" b="1" baseline="0" dirty="0" smtClean="0"/>
              <a:t> en ondubbelzinnige omschrijving van de activiteit</a:t>
            </a:r>
          </a:p>
          <a:p>
            <a:endParaRPr lang="nl-BE" baseline="0" dirty="0" smtClean="0"/>
          </a:p>
          <a:p>
            <a:endParaRPr lang="nl-BE" dirty="0" smtClean="0"/>
          </a:p>
        </p:txBody>
      </p:sp>
      <p:sp>
        <p:nvSpPr>
          <p:cNvPr id="4" name="Tijdelijke aanduiding voor dianummer 3"/>
          <p:cNvSpPr>
            <a:spLocks noGrp="1"/>
          </p:cNvSpPr>
          <p:nvPr>
            <p:ph type="sldNum" sz="quarter" idx="10"/>
          </p:nvPr>
        </p:nvSpPr>
        <p:spPr/>
        <p:txBody>
          <a:bodyPr/>
          <a:lstStyle/>
          <a:p>
            <a:pPr>
              <a:defRPr/>
            </a:pPr>
            <a:fld id="{DDA98255-C4C1-4B15-ADE0-A688B10E182C}" type="slidenum">
              <a:rPr lang="nl-NL" smtClean="0"/>
              <a:pPr>
                <a:defRPr/>
              </a:pPr>
              <a:t>15</a:t>
            </a:fld>
            <a:endParaRPr lang="nl-NL"/>
          </a:p>
        </p:txBody>
      </p:sp>
    </p:spTree>
    <p:extLst>
      <p:ext uri="{BB962C8B-B14F-4D97-AF65-F5344CB8AC3E}">
        <p14:creationId xmlns:p14="http://schemas.microsoft.com/office/powerpoint/2010/main" val="891777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b="1" baseline="0" dirty="0" smtClean="0"/>
              <a:t>Meetbaar: anderen moeten kunnen zien of jij je doel haalt</a:t>
            </a:r>
          </a:p>
          <a:p>
            <a:r>
              <a:rPr lang="nl-BE" baseline="0" dirty="0" smtClean="0"/>
              <a:t>Niet: De kwaliteitscoördinator is verantwoordelijk voor de KZ van het centrum</a:t>
            </a:r>
          </a:p>
          <a:p>
            <a:r>
              <a:rPr lang="nl-BE" baseline="0" dirty="0" smtClean="0"/>
              <a:t>Wel: De kwaliteitscoördinator overleg tweewekelijk met de directeur over de SVZ </a:t>
            </a:r>
            <a:r>
              <a:rPr lang="nl-BE" baseline="0" dirty="0" err="1" smtClean="0"/>
              <a:t>Kz</a:t>
            </a:r>
            <a:r>
              <a:rPr lang="nl-BE" baseline="0" dirty="0" smtClean="0"/>
              <a:t> en de te bepalen richting</a:t>
            </a:r>
            <a:endParaRPr lang="nl-BE" b="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nl-BE" b="1" dirty="0" smtClean="0"/>
          </a:p>
        </p:txBody>
      </p:sp>
      <p:sp>
        <p:nvSpPr>
          <p:cNvPr id="4" name="Tijdelijke aanduiding voor dianummer 3"/>
          <p:cNvSpPr>
            <a:spLocks noGrp="1"/>
          </p:cNvSpPr>
          <p:nvPr>
            <p:ph type="sldNum" sz="quarter" idx="10"/>
          </p:nvPr>
        </p:nvSpPr>
        <p:spPr/>
        <p:txBody>
          <a:bodyPr/>
          <a:lstStyle/>
          <a:p>
            <a:pPr>
              <a:defRPr/>
            </a:pPr>
            <a:fld id="{9653C4CB-00BB-4C71-A4D1-532D73594CE6}" type="slidenum">
              <a:rPr lang="nl-NL" smtClean="0"/>
              <a:pPr>
                <a:defRPr/>
              </a:pPr>
              <a:t>16</a:t>
            </a:fld>
            <a:endParaRPr lang="nl-NL"/>
          </a:p>
        </p:txBody>
      </p:sp>
    </p:spTree>
    <p:extLst>
      <p:ext uri="{BB962C8B-B14F-4D97-AF65-F5344CB8AC3E}">
        <p14:creationId xmlns:p14="http://schemas.microsoft.com/office/powerpoint/2010/main" val="1634043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BE" b="1" dirty="0" smtClean="0"/>
              <a:t>Aanvaardbaar</a:t>
            </a:r>
          </a:p>
          <a:p>
            <a:pPr marL="0" marR="0" indent="0" algn="l" defTabSz="914400" rtl="0" eaLnBrk="0" fontAlgn="base" latinLnBrk="0" hangingPunct="0">
              <a:lnSpc>
                <a:spcPct val="100000"/>
              </a:lnSpc>
              <a:spcBef>
                <a:spcPct val="30000"/>
              </a:spcBef>
              <a:spcAft>
                <a:spcPct val="0"/>
              </a:spcAft>
              <a:buClrTx/>
              <a:buSzTx/>
              <a:buFontTx/>
              <a:buNone/>
              <a:tabLst/>
              <a:defRPr/>
            </a:pPr>
            <a:r>
              <a:rPr lang="nl-BE" b="1" dirty="0" smtClean="0"/>
              <a:t>Wel: We willen dat de </a:t>
            </a:r>
            <a:r>
              <a:rPr lang="nl-BE" b="1" dirty="0" err="1" smtClean="0"/>
              <a:t>werkgroepverantwoordelijken</a:t>
            </a:r>
            <a:r>
              <a:rPr lang="nl-BE" b="1" baseline="0" dirty="0" smtClean="0"/>
              <a:t> een kwaliteitsplan kunnen invullen//// We willen dat elke medewerker naleest wat er in het kwaliteitsplan over zijn domein staat. </a:t>
            </a:r>
            <a:endParaRPr lang="nl-BE"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nl-BE" b="1" dirty="0" smtClean="0"/>
              <a:t>Niet: We willen dat elke medewerker het</a:t>
            </a:r>
            <a:r>
              <a:rPr lang="nl-BE" b="1" baseline="0" dirty="0" smtClean="0"/>
              <a:t> kwaliteitsplan perfect kan invullen</a:t>
            </a:r>
          </a:p>
          <a:p>
            <a:pPr marL="0" marR="0" indent="0" algn="l" defTabSz="914400" rtl="0" eaLnBrk="0" fontAlgn="base" latinLnBrk="0" hangingPunct="0">
              <a:lnSpc>
                <a:spcPct val="100000"/>
              </a:lnSpc>
              <a:spcBef>
                <a:spcPct val="30000"/>
              </a:spcBef>
              <a:spcAft>
                <a:spcPct val="0"/>
              </a:spcAft>
              <a:buClrTx/>
              <a:buSzTx/>
              <a:buFontTx/>
              <a:buNone/>
              <a:tabLst/>
              <a:defRPr/>
            </a:pPr>
            <a:endParaRPr lang="nl-BE"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nl-BE" dirty="0" smtClean="0"/>
              <a:t>Als je een SMART-doel voor jezelf stelt, dan is het voldoende dat je het zelf accepteert. Maar wanneer je als leidinggevende een doel voor een groep mensen stelt, dan is het belangrijk dat er draagvlak voor is. De medewerkers moeten het willen, anders wordt het doel niet gehaald of beklijft de verandering niet.</a:t>
            </a:r>
            <a:r>
              <a:rPr lang="nl-BE" baseline="0" dirty="0" smtClean="0"/>
              <a:t> IS ER EEN DRAAGVLAK VOOR WAT WE DOEN?</a:t>
            </a:r>
            <a:endParaRPr lang="nl-BE" dirty="0" smtClean="0"/>
          </a:p>
          <a:p>
            <a:endParaRPr lang="nl-BE" dirty="0" smtClean="0"/>
          </a:p>
          <a:p>
            <a:endParaRPr lang="nl-BE" dirty="0"/>
          </a:p>
        </p:txBody>
      </p:sp>
      <p:sp>
        <p:nvSpPr>
          <p:cNvPr id="4" name="Tijdelijke aanduiding voor dianummer 3"/>
          <p:cNvSpPr>
            <a:spLocks noGrp="1"/>
          </p:cNvSpPr>
          <p:nvPr>
            <p:ph type="sldNum" sz="quarter" idx="10"/>
          </p:nvPr>
        </p:nvSpPr>
        <p:spPr/>
        <p:txBody>
          <a:bodyPr/>
          <a:lstStyle/>
          <a:p>
            <a:pPr>
              <a:defRPr/>
            </a:pPr>
            <a:fld id="{9653C4CB-00BB-4C71-A4D1-532D73594CE6}" type="slidenum">
              <a:rPr lang="nl-NL" smtClean="0"/>
              <a:pPr>
                <a:defRPr/>
              </a:pPr>
              <a:t>17</a:t>
            </a:fld>
            <a:endParaRPr lang="nl-NL"/>
          </a:p>
        </p:txBody>
      </p:sp>
    </p:spTree>
    <p:extLst>
      <p:ext uri="{BB962C8B-B14F-4D97-AF65-F5344CB8AC3E}">
        <p14:creationId xmlns:p14="http://schemas.microsoft.com/office/powerpoint/2010/main" val="2312035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b="1" dirty="0" smtClean="0"/>
              <a:t>Realistisch (Kan</a:t>
            </a:r>
            <a:r>
              <a:rPr lang="nl-BE" b="1" baseline="0" dirty="0" smtClean="0"/>
              <a:t> het wat we willen en doen?)</a:t>
            </a:r>
            <a:endParaRPr lang="nl-BE" b="1" dirty="0" smtClean="0"/>
          </a:p>
          <a:p>
            <a:pPr rtl="0"/>
            <a:r>
              <a:rPr lang="nl-BE" dirty="0" smtClean="0"/>
              <a:t>Wel: Iedereen</a:t>
            </a:r>
            <a:r>
              <a:rPr lang="nl-BE" baseline="0" dirty="0" smtClean="0"/>
              <a:t> weet dat kwaliteitsvol werken een onderdeel van de job is.</a:t>
            </a:r>
            <a:endParaRPr lang="nl-BE" dirty="0" smtClean="0"/>
          </a:p>
          <a:p>
            <a:pPr rtl="0"/>
            <a:r>
              <a:rPr lang="nl-BE" dirty="0" smtClean="0"/>
              <a:t>Niet: Iedereen</a:t>
            </a:r>
            <a:r>
              <a:rPr lang="nl-BE" baseline="0" dirty="0" smtClean="0"/>
              <a:t> vindt kwaliteitszorg belangrijk</a:t>
            </a:r>
            <a:endParaRPr lang="nl-BE" dirty="0" smtClean="0"/>
          </a:p>
          <a:p>
            <a:pPr rtl="0"/>
            <a:endParaRPr lang="nl-BE" dirty="0" smtClean="0"/>
          </a:p>
          <a:p>
            <a:pPr rtl="0"/>
            <a:r>
              <a:rPr lang="nl-BE" dirty="0" smtClean="0"/>
              <a:t>Is het doel haalbaar? Is er een uitvoerbaar plan met aanvaardbare inspanningen? Kunnen de betrokkenen de gevraagde resultaten daadwerkelijk beïnvloeden? Hebben ze voldoende </a:t>
            </a:r>
            <a:r>
              <a:rPr lang="nl-BE" dirty="0" err="1" smtClean="0"/>
              <a:t>know-how</a:t>
            </a:r>
            <a:r>
              <a:rPr lang="nl-BE" dirty="0" smtClean="0"/>
              <a:t>, capaciteit, middelen en bevoegdheden? Dit is belangrijk, want een onbereikbaar doel motiveert mensen niet. Een te gemakkelijk doel</a:t>
            </a:r>
            <a:r>
              <a:rPr lang="nl-BE" baseline="0" dirty="0" smtClean="0"/>
              <a:t> is ook niet interessant omdat het mensen niet uitdaagt. </a:t>
            </a:r>
            <a:endParaRPr lang="nl-BE" dirty="0" smtClean="0"/>
          </a:p>
          <a:p>
            <a:pPr rtl="0"/>
            <a:r>
              <a:rPr lang="nl-BE" dirty="0" smtClean="0"/>
              <a:t>Een te makkelijk doel is ook niet interessant, omdat het mensen niet uitdaagt en geen bevrediging oplevert. Het beste is doelen te stellen die net boven het niveau van de persoon of de organisatie liggen en die ongeveer 50% kans van slagen hebben. Als mensen het gevoel hebben dat ze iets extra’s moeten doen om het doel te realiseren dan voelen ze zich trots en dat geeft energie voor nieuwe doelen. Een SMART-doel moet gezien worden als een project, niet als een taak. </a:t>
            </a:r>
            <a:r>
              <a:rPr lang="nl-BE" dirty="0" smtClean="0">
                <a:hlinkClick r:id="rId3" tooltip="Durf (risico's durven nemen)"/>
              </a:rPr>
              <a:t>Durf</a:t>
            </a:r>
            <a:r>
              <a:rPr lang="nl-BE" dirty="0" smtClean="0"/>
              <a:t> een uitdaging aan te gaan!</a:t>
            </a:r>
          </a:p>
          <a:p>
            <a:pPr marL="0" marR="0" indent="0" algn="l" defTabSz="914400" rtl="0" eaLnBrk="0" fontAlgn="base" latinLnBrk="0" hangingPunct="0">
              <a:lnSpc>
                <a:spcPct val="100000"/>
              </a:lnSpc>
              <a:spcBef>
                <a:spcPct val="30000"/>
              </a:spcBef>
              <a:spcAft>
                <a:spcPct val="0"/>
              </a:spcAft>
              <a:buClrTx/>
              <a:buSzTx/>
              <a:buFontTx/>
              <a:buNone/>
              <a:tabLst/>
              <a:defRPr/>
            </a:pPr>
            <a:r>
              <a:rPr lang="nl-BE" dirty="0" smtClean="0"/>
              <a:t>Moeilijk bereikbare doelstellingen kun je opsplitsen in kleinere haalbare subdoelstellingen. De tussentijdse resultaten geven telkens nieuwe energie.</a:t>
            </a:r>
          </a:p>
          <a:p>
            <a:endParaRPr lang="nl-BE" dirty="0" smtClean="0"/>
          </a:p>
          <a:p>
            <a:endParaRPr lang="nl-BE" dirty="0" smtClean="0"/>
          </a:p>
          <a:p>
            <a:endParaRPr lang="nl-BE" dirty="0"/>
          </a:p>
        </p:txBody>
      </p:sp>
      <p:sp>
        <p:nvSpPr>
          <p:cNvPr id="4" name="Tijdelijke aanduiding voor dianummer 3"/>
          <p:cNvSpPr>
            <a:spLocks noGrp="1"/>
          </p:cNvSpPr>
          <p:nvPr>
            <p:ph type="sldNum" sz="quarter" idx="10"/>
          </p:nvPr>
        </p:nvSpPr>
        <p:spPr/>
        <p:txBody>
          <a:bodyPr/>
          <a:lstStyle/>
          <a:p>
            <a:pPr>
              <a:defRPr/>
            </a:pPr>
            <a:fld id="{9653C4CB-00BB-4C71-A4D1-532D73594CE6}" type="slidenum">
              <a:rPr lang="nl-NL" smtClean="0"/>
              <a:pPr>
                <a:defRPr/>
              </a:pPr>
              <a:t>18</a:t>
            </a:fld>
            <a:endParaRPr lang="nl-NL"/>
          </a:p>
        </p:txBody>
      </p:sp>
    </p:spTree>
    <p:extLst>
      <p:ext uri="{BB962C8B-B14F-4D97-AF65-F5344CB8AC3E}">
        <p14:creationId xmlns:p14="http://schemas.microsoft.com/office/powerpoint/2010/main" val="4035064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9653C4CB-00BB-4C71-A4D1-532D73594CE6}" type="slidenum">
              <a:rPr lang="nl-NL" smtClean="0"/>
              <a:pPr>
                <a:defRPr/>
              </a:pPr>
              <a:t>19</a:t>
            </a:fld>
            <a:endParaRPr lang="nl-NL"/>
          </a:p>
        </p:txBody>
      </p:sp>
    </p:spTree>
    <p:extLst>
      <p:ext uri="{BB962C8B-B14F-4D97-AF65-F5344CB8AC3E}">
        <p14:creationId xmlns:p14="http://schemas.microsoft.com/office/powerpoint/2010/main" val="698906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smtClean="0"/>
              <a:t>Fuzzy</a:t>
            </a:r>
            <a:r>
              <a:rPr lang="nl-BE" baseline="0" dirty="0" smtClean="0"/>
              <a:t> is meer geschreven in het kader van het gevoel dat je zou kunnen hebben wij doelen/uitdagingen</a:t>
            </a:r>
          </a:p>
          <a:p>
            <a:endParaRPr lang="nl-BE" baseline="0" dirty="0" smtClean="0"/>
          </a:p>
          <a:p>
            <a:r>
              <a:rPr lang="nl-BE" baseline="0" dirty="0" smtClean="0"/>
              <a:t>Smart zegt eigenlijk waaraan doelen </a:t>
            </a:r>
            <a:r>
              <a:rPr lang="nl-BE" baseline="0" dirty="0" err="1" smtClean="0"/>
              <a:t>meoten</a:t>
            </a:r>
            <a:r>
              <a:rPr lang="nl-BE" baseline="0" dirty="0" smtClean="0"/>
              <a:t> voldoen, maar </a:t>
            </a:r>
            <a:r>
              <a:rPr lang="nl-BE" baseline="0" dirty="0" err="1" smtClean="0"/>
              <a:t>Fuzzy</a:t>
            </a:r>
            <a:r>
              <a:rPr lang="nl-BE" baseline="0" dirty="0" smtClean="0"/>
              <a:t> vult aan dat het gevoel dat je bij doelen hebt ook heel belangrijk.</a:t>
            </a:r>
          </a:p>
          <a:p>
            <a:endParaRPr lang="nl-BE" baseline="0" dirty="0" smtClean="0"/>
          </a:p>
          <a:p>
            <a:r>
              <a:rPr lang="nl-BE" baseline="0" dirty="0" smtClean="0"/>
              <a:t>Doelen kunnen SMART perfect geformuleerd zijn, maar niet uitdagend zijn om ze te realiseren,</a:t>
            </a:r>
            <a:endParaRPr lang="nl-BE" dirty="0" smtClean="0"/>
          </a:p>
          <a:p>
            <a:endParaRPr lang="nl-BE" dirty="0" smtClean="0"/>
          </a:p>
          <a:p>
            <a:r>
              <a:rPr lang="nl-BE" dirty="0" smtClean="0"/>
              <a:t>Probeer</a:t>
            </a:r>
            <a:r>
              <a:rPr lang="nl-BE" baseline="0" dirty="0" smtClean="0"/>
              <a:t> straks eens de doelstellingen die je maakte om te zetten in de principes van </a:t>
            </a:r>
            <a:r>
              <a:rPr lang="nl-BE" baseline="0" dirty="0" err="1" smtClean="0"/>
              <a:t>Fuzzy</a:t>
            </a:r>
            <a:endParaRPr lang="nl-BE" baseline="0" dirty="0" smtClean="0"/>
          </a:p>
          <a:p>
            <a:endParaRPr lang="nl-BE" baseline="0" dirty="0" smtClean="0"/>
          </a:p>
          <a:p>
            <a:r>
              <a:rPr lang="nl-BE" baseline="0" dirty="0" smtClean="0"/>
              <a:t>VOORBEELD van doel</a:t>
            </a:r>
            <a:endParaRPr lang="nl-BE" dirty="0" smtClean="0"/>
          </a:p>
          <a:p>
            <a:endParaRPr lang="nl-BE" dirty="0" smtClean="0"/>
          </a:p>
          <a:p>
            <a:endParaRPr lang="nl-BE" dirty="0" smtClean="0"/>
          </a:p>
        </p:txBody>
      </p:sp>
      <p:sp>
        <p:nvSpPr>
          <p:cNvPr id="4" name="Tijdelijke aanduiding voor dianummer 3"/>
          <p:cNvSpPr>
            <a:spLocks noGrp="1"/>
          </p:cNvSpPr>
          <p:nvPr>
            <p:ph type="sldNum" sz="quarter" idx="10"/>
          </p:nvPr>
        </p:nvSpPr>
        <p:spPr/>
        <p:txBody>
          <a:bodyPr/>
          <a:lstStyle/>
          <a:p>
            <a:pPr>
              <a:defRPr/>
            </a:pPr>
            <a:fld id="{9653C4CB-00BB-4C71-A4D1-532D73594CE6}" type="slidenum">
              <a:rPr lang="nl-NL" smtClean="0"/>
              <a:pPr>
                <a:defRPr/>
              </a:pPr>
              <a:t>20</a:t>
            </a:fld>
            <a:endParaRPr lang="nl-NL"/>
          </a:p>
        </p:txBody>
      </p:sp>
    </p:spTree>
    <p:extLst>
      <p:ext uri="{BB962C8B-B14F-4D97-AF65-F5344CB8AC3E}">
        <p14:creationId xmlns:p14="http://schemas.microsoft.com/office/powerpoint/2010/main" val="1119550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Ook</a:t>
            </a:r>
            <a:r>
              <a:rPr lang="nl-BE" baseline="0" dirty="0" smtClean="0"/>
              <a:t> MAGIE is een bewezen methode om doelstellingen helder te formuleren.</a:t>
            </a:r>
          </a:p>
          <a:p>
            <a:endParaRPr lang="nl-BE" sz="1200" dirty="0" smtClean="0"/>
          </a:p>
          <a:p>
            <a:r>
              <a:rPr lang="nl-BE" sz="1200" dirty="0" smtClean="0"/>
              <a:t>Meetbaar: ik wil voor </a:t>
            </a:r>
            <a:r>
              <a:rPr lang="nl-BE" sz="1200" baseline="0" dirty="0" smtClean="0"/>
              <a:t>einde van dit jaar 6 kg afvallen (is ook wel vaak motiverend)</a:t>
            </a:r>
            <a:endParaRPr lang="nl-BE" sz="1200" dirty="0" smtClean="0"/>
          </a:p>
          <a:p>
            <a:endParaRPr lang="nl-BE" sz="1200" dirty="0" smtClean="0"/>
          </a:p>
          <a:p>
            <a:r>
              <a:rPr lang="nl-BE" sz="1200" dirty="0" smtClean="0"/>
              <a:t>Acceptabel: gezinsleden</a:t>
            </a:r>
            <a:r>
              <a:rPr lang="nl-BE" sz="1200" baseline="0" dirty="0" smtClean="0"/>
              <a:t> moeten zich kunnen vinden, want zal mee moeten motiveren, zal gevolgen hebben voor het soort eten</a:t>
            </a:r>
            <a:endParaRPr lang="nl-BE" sz="1200" dirty="0" smtClean="0"/>
          </a:p>
          <a:p>
            <a:endParaRPr lang="nl-BE" sz="1200" dirty="0" smtClean="0"/>
          </a:p>
          <a:p>
            <a:r>
              <a:rPr lang="nl-BE" sz="1200" dirty="0" smtClean="0"/>
              <a:t>Gecommuniceerd: je gezinsleden moeten</a:t>
            </a:r>
            <a:r>
              <a:rPr lang="nl-BE" sz="1200" baseline="0" dirty="0" smtClean="0"/>
              <a:t> weten dat je van plan bent.</a:t>
            </a:r>
            <a:endParaRPr lang="nl-BE" sz="1200" dirty="0" smtClean="0"/>
          </a:p>
          <a:p>
            <a:endParaRPr lang="nl-BE" sz="1200" dirty="0" smtClean="0"/>
          </a:p>
          <a:p>
            <a:r>
              <a:rPr lang="nl-BE" sz="1200" dirty="0" smtClean="0"/>
              <a:t>Inspirerend </a:t>
            </a:r>
          </a:p>
          <a:p>
            <a:endParaRPr lang="nl-BE" sz="1200" dirty="0" smtClean="0"/>
          </a:p>
          <a:p>
            <a:r>
              <a:rPr lang="nl-BE" sz="1200" dirty="0" smtClean="0"/>
              <a:t>Engagerend</a:t>
            </a:r>
          </a:p>
          <a:p>
            <a:endParaRPr lang="nl-BE" dirty="0" smtClean="0"/>
          </a:p>
          <a:p>
            <a:r>
              <a:rPr lang="nl-BE" dirty="0" smtClean="0"/>
              <a:t>MAGIE</a:t>
            </a:r>
            <a:r>
              <a:rPr lang="nl-BE" baseline="0" dirty="0" smtClean="0"/>
              <a:t> biedt om een ander vlak iets aan doelen, </a:t>
            </a:r>
          </a:p>
          <a:p>
            <a:r>
              <a:rPr lang="nl-BE" baseline="0" dirty="0" smtClean="0"/>
              <a:t>SMART was heel </a:t>
            </a:r>
            <a:r>
              <a:rPr lang="nl-BE" baseline="0" dirty="0" err="1" smtClean="0"/>
              <a:t>cooltjes</a:t>
            </a:r>
            <a:r>
              <a:rPr lang="nl-BE" baseline="0" dirty="0" smtClean="0"/>
              <a:t>, </a:t>
            </a:r>
            <a:r>
              <a:rPr lang="nl-BE" baseline="0" dirty="0" err="1" smtClean="0"/>
              <a:t>mss</a:t>
            </a:r>
            <a:r>
              <a:rPr lang="nl-BE" baseline="0" dirty="0" smtClean="0"/>
              <a:t> wat saai. </a:t>
            </a:r>
          </a:p>
          <a:p>
            <a:r>
              <a:rPr lang="nl-BE" baseline="0" dirty="0" err="1" smtClean="0"/>
              <a:t>Fuzzy</a:t>
            </a:r>
            <a:r>
              <a:rPr lang="nl-BE" baseline="0" dirty="0" smtClean="0"/>
              <a:t> focust vooral op het ambitieus formuleren van doelen iedereen mee te krijgen. </a:t>
            </a:r>
          </a:p>
          <a:p>
            <a:r>
              <a:rPr lang="nl-BE" baseline="0" dirty="0" smtClean="0"/>
              <a:t>MAGIE wil vooral de omgeving betrekken en focust als eerste op communicatie</a:t>
            </a:r>
            <a:endParaRPr lang="nl-BE" dirty="0" smtClean="0"/>
          </a:p>
        </p:txBody>
      </p:sp>
      <p:sp>
        <p:nvSpPr>
          <p:cNvPr id="4" name="Tijdelijke aanduiding voor dianummer 3"/>
          <p:cNvSpPr>
            <a:spLocks noGrp="1"/>
          </p:cNvSpPr>
          <p:nvPr>
            <p:ph type="sldNum" sz="quarter" idx="10"/>
          </p:nvPr>
        </p:nvSpPr>
        <p:spPr/>
        <p:txBody>
          <a:bodyPr/>
          <a:lstStyle/>
          <a:p>
            <a:pPr>
              <a:defRPr/>
            </a:pPr>
            <a:fld id="{9653C4CB-00BB-4C71-A4D1-532D73594CE6}" type="slidenum">
              <a:rPr lang="nl-NL" smtClean="0"/>
              <a:pPr>
                <a:defRPr/>
              </a:pPr>
              <a:t>21</a:t>
            </a:fld>
            <a:endParaRPr lang="nl-NL"/>
          </a:p>
        </p:txBody>
      </p:sp>
    </p:spTree>
    <p:extLst>
      <p:ext uri="{BB962C8B-B14F-4D97-AF65-F5344CB8AC3E}">
        <p14:creationId xmlns:p14="http://schemas.microsoft.com/office/powerpoint/2010/main" val="2956077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smtClean="0"/>
          </a:p>
          <a:p>
            <a:r>
              <a:rPr lang="nl-BE" dirty="0" smtClean="0"/>
              <a:t>We gaan EXPLICIET</a:t>
            </a:r>
            <a:r>
              <a:rPr lang="nl-BE" baseline="0" dirty="0" smtClean="0"/>
              <a:t> DOELEN STELLEN!!</a:t>
            </a:r>
            <a:endParaRPr lang="nl-BE" dirty="0" smtClean="0"/>
          </a:p>
          <a:p>
            <a:endParaRPr lang="nl-BE" dirty="0" smtClean="0"/>
          </a:p>
          <a:p>
            <a:r>
              <a:rPr lang="nl-BE" dirty="0" smtClean="0"/>
              <a:t>Korte</a:t>
            </a:r>
            <a:r>
              <a:rPr lang="nl-BE" baseline="0" dirty="0" smtClean="0"/>
              <a:t> voorstelling van een paar doelen en hoe je deze zal meten?</a:t>
            </a:r>
          </a:p>
          <a:p>
            <a:endParaRPr lang="nl-BE" baseline="0" dirty="0" smtClean="0"/>
          </a:p>
          <a:p>
            <a:r>
              <a:rPr lang="nl-BE" baseline="0" dirty="0" smtClean="0"/>
              <a:t>Groepssamenstelling: liefst 2 à 3 MENSEN PER GROEP!! (los van </a:t>
            </a:r>
            <a:r>
              <a:rPr lang="nl-BE" baseline="0" dirty="0" err="1" smtClean="0"/>
              <a:t>niveau’s</a:t>
            </a:r>
            <a:r>
              <a:rPr lang="nl-BE" baseline="0" dirty="0" smtClean="0"/>
              <a:t>,…)</a:t>
            </a:r>
          </a:p>
          <a:p>
            <a:endParaRPr lang="nl-BE" baseline="0" dirty="0" smtClean="0"/>
          </a:p>
          <a:p>
            <a:r>
              <a:rPr lang="nl-BE" baseline="0" dirty="0" smtClean="0"/>
              <a:t>Ik loop telkens rond.</a:t>
            </a:r>
            <a:endParaRPr lang="nl-BE" dirty="0"/>
          </a:p>
        </p:txBody>
      </p:sp>
      <p:sp>
        <p:nvSpPr>
          <p:cNvPr id="4" name="Tijdelijke aanduiding voor dianummer 3"/>
          <p:cNvSpPr>
            <a:spLocks noGrp="1"/>
          </p:cNvSpPr>
          <p:nvPr>
            <p:ph type="sldNum" sz="quarter" idx="10"/>
          </p:nvPr>
        </p:nvSpPr>
        <p:spPr/>
        <p:txBody>
          <a:bodyPr/>
          <a:lstStyle/>
          <a:p>
            <a:pPr>
              <a:defRPr/>
            </a:pPr>
            <a:fld id="{9653C4CB-00BB-4C71-A4D1-532D73594CE6}" type="slidenum">
              <a:rPr lang="nl-NL" smtClean="0"/>
              <a:pPr>
                <a:defRPr/>
              </a:pPr>
              <a:t>24</a:t>
            </a:fld>
            <a:endParaRPr lang="nl-NL"/>
          </a:p>
        </p:txBody>
      </p:sp>
    </p:spTree>
    <p:extLst>
      <p:ext uri="{BB962C8B-B14F-4D97-AF65-F5344CB8AC3E}">
        <p14:creationId xmlns:p14="http://schemas.microsoft.com/office/powerpoint/2010/main" val="2834089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9653C4CB-00BB-4C71-A4D1-532D73594CE6}" type="slidenum">
              <a:rPr lang="nl-NL" smtClean="0"/>
              <a:pPr>
                <a:defRPr/>
              </a:pPr>
              <a:t>25</a:t>
            </a:fld>
            <a:endParaRPr lang="nl-NL"/>
          </a:p>
        </p:txBody>
      </p:sp>
    </p:spTree>
    <p:extLst>
      <p:ext uri="{BB962C8B-B14F-4D97-AF65-F5344CB8AC3E}">
        <p14:creationId xmlns:p14="http://schemas.microsoft.com/office/powerpoint/2010/main" val="487592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72C9CD15-DFF4-A94F-8509-70594D0B77D2}" type="slidenum">
              <a:rPr lang="nl-BE" smtClean="0"/>
              <a:t>27</a:t>
            </a:fld>
            <a:endParaRPr lang="nl-BE"/>
          </a:p>
        </p:txBody>
      </p:sp>
    </p:spTree>
    <p:extLst>
      <p:ext uri="{BB962C8B-B14F-4D97-AF65-F5344CB8AC3E}">
        <p14:creationId xmlns:p14="http://schemas.microsoft.com/office/powerpoint/2010/main" val="3873057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dirty="0" smtClean="0"/>
              <a:t>Ergens</a:t>
            </a:r>
            <a:r>
              <a:rPr lang="nl-BE" baseline="0" dirty="0" smtClean="0"/>
              <a:t> in de bakkerij</a:t>
            </a:r>
            <a:endParaRPr lang="nl-BE"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nl-B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nl-BE" dirty="0" smtClean="0"/>
              <a:t>Welke</a:t>
            </a:r>
            <a:r>
              <a:rPr lang="nl-BE" baseline="0" dirty="0" smtClean="0"/>
              <a:t> </a:t>
            </a:r>
            <a:r>
              <a:rPr lang="nl-BE" b="1" i="0" baseline="0" dirty="0" smtClean="0"/>
              <a:t>concrete acties </a:t>
            </a:r>
            <a:r>
              <a:rPr lang="nl-BE" baseline="0" dirty="0" smtClean="0"/>
              <a:t>doe je concreet als je broodjes wil bakken? Tot en met het moment dat je beslist of je die broodjes nog eens zal maken of niet?</a:t>
            </a:r>
          </a:p>
          <a:p>
            <a:pPr marL="0" marR="0" indent="0" algn="l" defTabSz="457200" rtl="0" eaLnBrk="1" fontAlgn="auto" latinLnBrk="0" hangingPunct="1">
              <a:lnSpc>
                <a:spcPct val="100000"/>
              </a:lnSpc>
              <a:spcBef>
                <a:spcPts val="0"/>
              </a:spcBef>
              <a:spcAft>
                <a:spcPts val="0"/>
              </a:spcAft>
              <a:buClrTx/>
              <a:buSzTx/>
              <a:buFontTx/>
              <a:buNone/>
              <a:tabLst/>
              <a:defRPr/>
            </a:pPr>
            <a:endParaRPr lang="nl-BE"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nl-BE" baseline="0" dirty="0" smtClean="0"/>
              <a:t>Plan</a:t>
            </a:r>
          </a:p>
          <a:p>
            <a:pPr marL="0" marR="0" indent="0" algn="l" defTabSz="457200" rtl="0" eaLnBrk="1" fontAlgn="auto" latinLnBrk="0" hangingPunct="1">
              <a:lnSpc>
                <a:spcPct val="100000"/>
              </a:lnSpc>
              <a:spcBef>
                <a:spcPts val="0"/>
              </a:spcBef>
              <a:spcAft>
                <a:spcPts val="0"/>
              </a:spcAft>
              <a:buClrTx/>
              <a:buSzTx/>
              <a:buFontTx/>
              <a:buNone/>
              <a:tabLst/>
              <a:defRPr/>
            </a:pPr>
            <a:r>
              <a:rPr lang="nl-BE" baseline="0" dirty="0" smtClean="0"/>
              <a:t>Do </a:t>
            </a:r>
          </a:p>
          <a:p>
            <a:pPr marL="0" marR="0" indent="0" algn="l" defTabSz="457200" rtl="0" eaLnBrk="1" fontAlgn="auto" latinLnBrk="0" hangingPunct="1">
              <a:lnSpc>
                <a:spcPct val="100000"/>
              </a:lnSpc>
              <a:spcBef>
                <a:spcPts val="0"/>
              </a:spcBef>
              <a:spcAft>
                <a:spcPts val="0"/>
              </a:spcAft>
              <a:buClrTx/>
              <a:buSzTx/>
              <a:buFontTx/>
              <a:buNone/>
              <a:tabLst/>
              <a:defRPr/>
            </a:pPr>
            <a:r>
              <a:rPr lang="nl-BE" baseline="0" dirty="0" smtClean="0"/>
              <a:t>Check</a:t>
            </a:r>
          </a:p>
          <a:p>
            <a:pPr marL="0" marR="0" indent="0" algn="l" defTabSz="457200" rtl="0" eaLnBrk="1" fontAlgn="auto" latinLnBrk="0" hangingPunct="1">
              <a:lnSpc>
                <a:spcPct val="100000"/>
              </a:lnSpc>
              <a:spcBef>
                <a:spcPts val="0"/>
              </a:spcBef>
              <a:spcAft>
                <a:spcPts val="0"/>
              </a:spcAft>
              <a:buClrTx/>
              <a:buSzTx/>
              <a:buFontTx/>
              <a:buNone/>
              <a:tabLst/>
              <a:defRPr/>
            </a:pPr>
            <a:r>
              <a:rPr lang="nl-BE" baseline="0" dirty="0" smtClean="0"/>
              <a:t>Act</a:t>
            </a:r>
            <a:endParaRPr lang="nl-BE" dirty="0" smtClean="0"/>
          </a:p>
          <a:p>
            <a:endParaRPr lang="nl-BE" sz="1200" dirty="0"/>
          </a:p>
        </p:txBody>
      </p:sp>
      <p:sp>
        <p:nvSpPr>
          <p:cNvPr id="4" name="Tijdelijke aanduiding voor dianummer 3"/>
          <p:cNvSpPr>
            <a:spLocks noGrp="1"/>
          </p:cNvSpPr>
          <p:nvPr>
            <p:ph type="sldNum" sz="quarter" idx="10"/>
          </p:nvPr>
        </p:nvSpPr>
        <p:spPr/>
        <p:txBody>
          <a:bodyPr/>
          <a:lstStyle/>
          <a:p>
            <a:fld id="{72C9CD15-DFF4-A94F-8509-70594D0B77D2}" type="slidenum">
              <a:rPr lang="nl-BE" smtClean="0">
                <a:solidFill>
                  <a:prstClr val="black"/>
                </a:solidFill>
              </a:rPr>
              <a:pPr/>
              <a:t>5</a:t>
            </a:fld>
            <a:endParaRPr lang="nl-BE">
              <a:solidFill>
                <a:prstClr val="black"/>
              </a:solidFill>
            </a:endParaRPr>
          </a:p>
        </p:txBody>
      </p:sp>
    </p:spTree>
    <p:extLst>
      <p:ext uri="{BB962C8B-B14F-4D97-AF65-F5344CB8AC3E}">
        <p14:creationId xmlns:p14="http://schemas.microsoft.com/office/powerpoint/2010/main" val="34464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C9CD15-DFF4-A94F-8509-70594D0B77D2}"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3671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Neem</a:t>
            </a:r>
            <a:r>
              <a:rPr lang="nl-BE" baseline="0" dirty="0" smtClean="0"/>
              <a:t> je oefening van in het begin erbij. Wat is kwaliteit? Noodzakelijke voorwaarden voor kwaliteit? Wanneer hebben we kwaliteit geleverd?</a:t>
            </a:r>
            <a:endParaRPr lang="nl-BE" dirty="0"/>
          </a:p>
        </p:txBody>
      </p:sp>
      <p:sp>
        <p:nvSpPr>
          <p:cNvPr id="4" name="Tijdelijke aanduiding voor dianummer 3"/>
          <p:cNvSpPr>
            <a:spLocks noGrp="1"/>
          </p:cNvSpPr>
          <p:nvPr>
            <p:ph type="sldNum" sz="quarter" idx="10"/>
          </p:nvPr>
        </p:nvSpPr>
        <p:spPr/>
        <p:txBody>
          <a:bodyPr/>
          <a:lstStyle/>
          <a:p>
            <a:fld id="{72C9CD15-DFF4-A94F-8509-70594D0B77D2}" type="slidenum">
              <a:rPr lang="nl-BE" smtClean="0"/>
              <a:t>8</a:t>
            </a:fld>
            <a:endParaRPr lang="nl-BE"/>
          </a:p>
        </p:txBody>
      </p:sp>
    </p:spTree>
    <p:extLst>
      <p:ext uri="{BB962C8B-B14F-4D97-AF65-F5344CB8AC3E}">
        <p14:creationId xmlns:p14="http://schemas.microsoft.com/office/powerpoint/2010/main" val="1087971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9653C4CB-00BB-4C71-A4D1-532D73594CE6}" type="slidenum">
              <a:rPr lang="nl-NL" smtClean="0"/>
              <a:pPr>
                <a:defRPr/>
              </a:pPr>
              <a:t>9</a:t>
            </a:fld>
            <a:endParaRPr lang="nl-NL"/>
          </a:p>
        </p:txBody>
      </p:sp>
    </p:spTree>
    <p:extLst>
      <p:ext uri="{BB962C8B-B14F-4D97-AF65-F5344CB8AC3E}">
        <p14:creationId xmlns:p14="http://schemas.microsoft.com/office/powerpoint/2010/main" val="1736154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baseline="0" dirty="0" smtClean="0"/>
          </a:p>
          <a:p>
            <a:endParaRPr lang="nl-BE" dirty="0"/>
          </a:p>
        </p:txBody>
      </p:sp>
      <p:sp>
        <p:nvSpPr>
          <p:cNvPr id="4" name="Tijdelijke aanduiding voor dianummer 3"/>
          <p:cNvSpPr>
            <a:spLocks noGrp="1"/>
          </p:cNvSpPr>
          <p:nvPr>
            <p:ph type="sldNum" sz="quarter" idx="10"/>
          </p:nvPr>
        </p:nvSpPr>
        <p:spPr/>
        <p:txBody>
          <a:bodyPr/>
          <a:lstStyle/>
          <a:p>
            <a:pPr>
              <a:defRPr/>
            </a:pPr>
            <a:fld id="{9653C4CB-00BB-4C71-A4D1-532D73594CE6}" type="slidenum">
              <a:rPr lang="nl-NL" smtClean="0"/>
              <a:pPr>
                <a:defRPr/>
              </a:pPr>
              <a:t>10</a:t>
            </a:fld>
            <a:endParaRPr lang="nl-NL"/>
          </a:p>
        </p:txBody>
      </p:sp>
    </p:spTree>
    <p:extLst>
      <p:ext uri="{BB962C8B-B14F-4D97-AF65-F5344CB8AC3E}">
        <p14:creationId xmlns:p14="http://schemas.microsoft.com/office/powerpoint/2010/main" val="1876017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jdelijke aanduiding voor dia-afbeelding 1"/>
          <p:cNvSpPr>
            <a:spLocks noGrp="1" noRot="1" noChangeAspect="1" noTextEdit="1"/>
          </p:cNvSpPr>
          <p:nvPr>
            <p:ph type="sldImg"/>
          </p:nvPr>
        </p:nvSpPr>
        <p:spPr>
          <a:ln/>
        </p:spPr>
      </p:sp>
      <p:sp>
        <p:nvSpPr>
          <p:cNvPr id="14336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latin typeface="Arial" pitchFamily="34" charset="0"/>
            </a:endParaRPr>
          </a:p>
        </p:txBody>
      </p:sp>
      <p:sp>
        <p:nvSpPr>
          <p:cNvPr id="143364"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eaLnBrk="1" hangingPunct="1"/>
            <a:fld id="{3E52487F-3B14-4810-A042-AACA7D4C35C8}" type="slidenum">
              <a:rPr lang="nl-NL" smtClean="0">
                <a:latin typeface="Arial" pitchFamily="34" charset="0"/>
              </a:rPr>
              <a:pPr eaLnBrk="1" hangingPunct="1"/>
              <a:t>11</a:t>
            </a:fld>
            <a:endParaRPr lang="nl-NL" smtClean="0">
              <a:latin typeface="Arial" pitchFamily="34" charset="0"/>
            </a:endParaRPr>
          </a:p>
        </p:txBody>
      </p:sp>
    </p:spTree>
    <p:extLst>
      <p:ext uri="{BB962C8B-B14F-4D97-AF65-F5344CB8AC3E}">
        <p14:creationId xmlns:p14="http://schemas.microsoft.com/office/powerpoint/2010/main" val="4138591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We</a:t>
            </a:r>
            <a:r>
              <a:rPr lang="nl-BE" baseline="0" dirty="0" smtClean="0"/>
              <a:t> lichten deze even toe, maar niet de bedoeling deze klakkeloos na te volgen. Doel is goede en bruikbare doelen te maken</a:t>
            </a:r>
            <a:endParaRPr lang="nl-BE" dirty="0"/>
          </a:p>
        </p:txBody>
      </p:sp>
      <p:sp>
        <p:nvSpPr>
          <p:cNvPr id="4" name="Tijdelijke aanduiding voor dianummer 3"/>
          <p:cNvSpPr>
            <a:spLocks noGrp="1"/>
          </p:cNvSpPr>
          <p:nvPr>
            <p:ph type="sldNum" sz="quarter" idx="10"/>
          </p:nvPr>
        </p:nvSpPr>
        <p:spPr/>
        <p:txBody>
          <a:bodyPr/>
          <a:lstStyle/>
          <a:p>
            <a:pPr>
              <a:defRPr/>
            </a:pPr>
            <a:fld id="{9653C4CB-00BB-4C71-A4D1-532D73594CE6}" type="slidenum">
              <a:rPr lang="nl-NL" smtClean="0"/>
              <a:pPr>
                <a:defRPr/>
              </a:pPr>
              <a:t>12</a:t>
            </a:fld>
            <a:endParaRPr lang="nl-NL"/>
          </a:p>
        </p:txBody>
      </p:sp>
    </p:spTree>
    <p:extLst>
      <p:ext uri="{BB962C8B-B14F-4D97-AF65-F5344CB8AC3E}">
        <p14:creationId xmlns:p14="http://schemas.microsoft.com/office/powerpoint/2010/main" val="2228537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a:p>
            <a:r>
              <a:rPr lang="nl-BE" baseline="0" dirty="0" smtClean="0"/>
              <a:t>Een degelijk principe, maar zeker ook mijn zijn gebreken.</a:t>
            </a:r>
          </a:p>
          <a:p>
            <a:endParaRPr lang="nl-BE" baseline="0" dirty="0" smtClean="0"/>
          </a:p>
          <a:p>
            <a:endParaRPr lang="nl-BE" dirty="0" smtClean="0"/>
          </a:p>
          <a:p>
            <a:r>
              <a:rPr lang="nl-BE" dirty="0" smtClean="0"/>
              <a:t>Vroeger</a:t>
            </a:r>
            <a:r>
              <a:rPr lang="nl-BE" baseline="0" dirty="0" smtClean="0"/>
              <a:t> was er SMART, nu USMART+ om het minder formeel te maken. Toch ook hier zijn bedenkingen… waardoor er nieuwe modellen zijn gekomen.</a:t>
            </a:r>
            <a:endParaRPr lang="nl-BE" dirty="0" smtClean="0"/>
          </a:p>
        </p:txBody>
      </p:sp>
      <p:sp>
        <p:nvSpPr>
          <p:cNvPr id="4" name="Tijdelijke aanduiding voor dianummer 3"/>
          <p:cNvSpPr>
            <a:spLocks noGrp="1"/>
          </p:cNvSpPr>
          <p:nvPr>
            <p:ph type="sldNum" sz="quarter" idx="10"/>
          </p:nvPr>
        </p:nvSpPr>
        <p:spPr/>
        <p:txBody>
          <a:bodyPr/>
          <a:lstStyle/>
          <a:p>
            <a:pPr>
              <a:defRPr/>
            </a:pPr>
            <a:fld id="{9653C4CB-00BB-4C71-A4D1-532D73594CE6}" type="slidenum">
              <a:rPr lang="nl-NL" smtClean="0"/>
              <a:pPr>
                <a:defRPr/>
              </a:pPr>
              <a:t>13</a:t>
            </a:fld>
            <a:endParaRPr lang="nl-NL"/>
          </a:p>
        </p:txBody>
      </p:sp>
    </p:spTree>
    <p:extLst>
      <p:ext uri="{BB962C8B-B14F-4D97-AF65-F5344CB8AC3E}">
        <p14:creationId xmlns:p14="http://schemas.microsoft.com/office/powerpoint/2010/main" val="747842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smtClean="0"/>
          </a:p>
          <a:p>
            <a:endParaRPr lang="nl-BE" dirty="0" smtClean="0"/>
          </a:p>
        </p:txBody>
      </p:sp>
      <p:sp>
        <p:nvSpPr>
          <p:cNvPr id="4" name="Tijdelijke aanduiding voor dianummer 3"/>
          <p:cNvSpPr>
            <a:spLocks noGrp="1"/>
          </p:cNvSpPr>
          <p:nvPr>
            <p:ph type="sldNum" sz="quarter" idx="10"/>
          </p:nvPr>
        </p:nvSpPr>
        <p:spPr/>
        <p:txBody>
          <a:bodyPr/>
          <a:lstStyle/>
          <a:p>
            <a:pPr>
              <a:defRPr/>
            </a:pPr>
            <a:fld id="{DDA98255-C4C1-4B15-ADE0-A688B10E182C}" type="slidenum">
              <a:rPr lang="nl-NL" smtClean="0"/>
              <a:pPr>
                <a:defRPr/>
              </a:pPr>
              <a:t>14</a:t>
            </a:fld>
            <a:endParaRPr lang="nl-NL"/>
          </a:p>
        </p:txBody>
      </p:sp>
    </p:spTree>
    <p:extLst>
      <p:ext uri="{BB962C8B-B14F-4D97-AF65-F5344CB8AC3E}">
        <p14:creationId xmlns:p14="http://schemas.microsoft.com/office/powerpoint/2010/main" val="19990810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2130437"/>
            <a:ext cx="7772400" cy="1470025"/>
          </a:xfrm>
        </p:spPr>
        <p:txBody>
          <a:bodyPr/>
          <a:lstStyle>
            <a:lvl1pPr algn="ctr">
              <a:defRPr sz="4050">
                <a:effectLst/>
                <a:latin typeface="Calibri" panose="020F0502020204030204" pitchFamily="34" charset="0"/>
              </a:defRPr>
            </a:lvl1pPr>
          </a:lstStyle>
          <a:p>
            <a:r>
              <a:rPr lang="nl-NL" smtClean="0"/>
              <a:t>Klik om de stijl te bewerken</a:t>
            </a:r>
            <a:endParaRPr lang="nl-NL" dirty="0"/>
          </a:p>
        </p:txBody>
      </p:sp>
      <p:sp>
        <p:nvSpPr>
          <p:cNvPr id="3075" name="Rectangle 3"/>
          <p:cNvSpPr>
            <a:spLocks noGrp="1" noChangeArrowheads="1"/>
          </p:cNvSpPr>
          <p:nvPr>
            <p:ph type="subTitle" idx="1"/>
          </p:nvPr>
        </p:nvSpPr>
        <p:spPr>
          <a:xfrm>
            <a:off x="1524000" y="3886200"/>
            <a:ext cx="6400800" cy="1752600"/>
          </a:xfrm>
        </p:spPr>
        <p:txBody>
          <a:bodyPr/>
          <a:lstStyle>
            <a:lvl1pPr marL="0" indent="0" algn="ctr">
              <a:buFont typeface="Wingdings 3" pitchFamily="18" charset="2"/>
              <a:buNone/>
              <a:defRPr sz="2700">
                <a:solidFill>
                  <a:srgbClr val="128015"/>
                </a:solidFill>
                <a:latin typeface="Calibri" panose="020F0502020204030204" pitchFamily="34" charset="0"/>
              </a:defRPr>
            </a:lvl1pPr>
          </a:lstStyle>
          <a:p>
            <a:r>
              <a:rPr lang="nl-NL" smtClean="0"/>
              <a:t>Klik om de ondertitelstijl van het model te bewerken</a:t>
            </a:r>
            <a:endParaRPr lang="nl-NL" dirty="0"/>
          </a:p>
        </p:txBody>
      </p:sp>
      <p:pic>
        <p:nvPicPr>
          <p:cNvPr id="6" name="Afbeelding 8" descr="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64" y="0"/>
            <a:ext cx="1703388"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07684" y="6381328"/>
            <a:ext cx="111125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65067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ianummer 2"/>
          <p:cNvSpPr>
            <a:spLocks noGrp="1"/>
          </p:cNvSpPr>
          <p:nvPr>
            <p:ph type="sldNum" sz="quarter" idx="10"/>
          </p:nvPr>
        </p:nvSpPr>
        <p:spPr/>
        <p:txBody>
          <a:bodyPr/>
          <a:lstStyle>
            <a:lvl1pPr>
              <a:defRPr/>
            </a:lvl1pPr>
          </a:lstStyle>
          <a:p>
            <a:fld id="{6F1C07E8-631E-4FED-B6CE-FE3E1658F848}" type="slidenum">
              <a:rPr lang="nl-NL" altLang="nl-BE">
                <a:solidFill>
                  <a:prstClr val="black">
                    <a:tint val="75000"/>
                  </a:prstClr>
                </a:solidFill>
              </a:rPr>
              <a:pPr/>
              <a:t>‹nr.›</a:t>
            </a:fld>
            <a:endParaRPr lang="nl-NL" altLang="nl-BE" sz="1000">
              <a:solidFill>
                <a:prstClr val="black"/>
              </a:solidFill>
            </a:endParaRPr>
          </a:p>
        </p:txBody>
      </p:sp>
    </p:spTree>
    <p:extLst>
      <p:ext uri="{BB962C8B-B14F-4D97-AF65-F5344CB8AC3E}">
        <p14:creationId xmlns:p14="http://schemas.microsoft.com/office/powerpoint/2010/main" val="412374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522201" cy="1143000"/>
          </a:xfrm>
        </p:spPr>
        <p:txBody>
          <a:bodyPr/>
          <a:lstStyle/>
          <a:p>
            <a:r>
              <a:rPr lang="nl-BE"/>
              <a:t>Titelstijl van model bewerken</a:t>
            </a:r>
            <a:endParaRPr lang="nl-NL"/>
          </a:p>
        </p:txBody>
      </p:sp>
      <p:sp>
        <p:nvSpPr>
          <p:cNvPr id="3" name="Tijdelijke aanduiding voor inhoud 2"/>
          <p:cNvSpPr>
            <a:spLocks noGrp="1"/>
          </p:cNvSpPr>
          <p:nvPr>
            <p:ph idx="1" hasCustomPrompt="1"/>
          </p:nvPr>
        </p:nvSpPr>
        <p:spPr>
          <a:xfrm>
            <a:off x="457200" y="1600200"/>
            <a:ext cx="8229600" cy="4525963"/>
          </a:xfrm>
        </p:spPr>
        <p:txBody>
          <a:bodyPr/>
          <a:lstStyle>
            <a:lvl1pPr>
              <a:defRPr baseline="0"/>
            </a:lvl1pPr>
          </a:lstStyle>
          <a:p>
            <a:pPr lvl="0"/>
            <a:r>
              <a:rPr lang="nl-BE"/>
              <a:t>Eerste niveau</a:t>
            </a:r>
          </a:p>
          <a:p>
            <a:pPr lvl="1"/>
            <a:r>
              <a:rPr lang="nl-BE"/>
              <a:t>Tweede niveau</a:t>
            </a:r>
          </a:p>
          <a:p>
            <a:pPr lvl="2"/>
            <a:r>
              <a:rPr lang="nl-BE"/>
              <a:t>Derde niveau</a:t>
            </a:r>
          </a:p>
          <a:p>
            <a:pPr lvl="3"/>
            <a:r>
              <a:rPr lang="nl-BE"/>
              <a:t>Vierde niveau</a:t>
            </a:r>
          </a:p>
        </p:txBody>
      </p:sp>
      <p:pic>
        <p:nvPicPr>
          <p:cNvPr id="7" name="Afbeelding 6" descr="FS s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2920" y="304800"/>
            <a:ext cx="792480" cy="706120"/>
          </a:xfrm>
          <a:prstGeom prst="rect">
            <a:avLst/>
          </a:prstGeom>
        </p:spPr>
      </p:pic>
      <p:sp>
        <p:nvSpPr>
          <p:cNvPr id="8" name="Tijdelijke aanduiding voor dianummer 6"/>
          <p:cNvSpPr>
            <a:spLocks noGrp="1"/>
          </p:cNvSpPr>
          <p:nvPr>
            <p:ph type="sldNum" sz="quarter" idx="4"/>
          </p:nvPr>
        </p:nvSpPr>
        <p:spPr>
          <a:xfrm>
            <a:off x="6553200" y="6356350"/>
            <a:ext cx="2133600" cy="365125"/>
          </a:xfrm>
          <a:custGeom>
            <a:avLst/>
            <a:gdLst>
              <a:gd name="connsiteX0" fmla="*/ 0 w 2133600"/>
              <a:gd name="connsiteY0" fmla="*/ 0 h 365125"/>
              <a:gd name="connsiteX1" fmla="*/ 2133600 w 2133600"/>
              <a:gd name="connsiteY1" fmla="*/ 0 h 365125"/>
              <a:gd name="connsiteX2" fmla="*/ 2133600 w 2133600"/>
              <a:gd name="connsiteY2" fmla="*/ 365125 h 365125"/>
              <a:gd name="connsiteX3" fmla="*/ 0 w 2133600"/>
              <a:gd name="connsiteY3" fmla="*/ 365125 h 365125"/>
              <a:gd name="connsiteX4" fmla="*/ 0 w 2133600"/>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365125">
                <a:moveTo>
                  <a:pt x="0" y="0"/>
                </a:moveTo>
                <a:lnTo>
                  <a:pt x="2133600" y="0"/>
                </a:lnTo>
                <a:lnTo>
                  <a:pt x="2133600" y="365125"/>
                </a:lnTo>
                <a:lnTo>
                  <a:pt x="0" y="365125"/>
                </a:lnTo>
                <a:lnTo>
                  <a:pt x="0" y="0"/>
                </a:lnTo>
                <a:close/>
              </a:path>
            </a:pathLst>
          </a:custGeom>
        </p:spPr>
        <p:txBody>
          <a:bodyPr vert="horz" lIns="91440" tIns="45720" rIns="91440" bIns="45720" rtlCol="0" anchor="ctr"/>
          <a:lstStyle>
            <a:lvl1pPr algn="r">
              <a:defRPr sz="1400">
                <a:solidFill>
                  <a:srgbClr val="52B62C"/>
                </a:solidFill>
                <a:latin typeface="Helvetica Neue"/>
                <a:cs typeface="Helvetica Neue"/>
              </a:defRPr>
            </a:lvl1pPr>
          </a:lstStyle>
          <a:p>
            <a:fld id="{9331019C-3939-5F43-B75D-CFD4E736BA37}" type="slidenum">
              <a:rPr lang="nl-NL"/>
              <a:pPr/>
              <a:t>‹nr.›</a:t>
            </a:fld>
            <a:endParaRPr lang="nl-NL"/>
          </a:p>
        </p:txBody>
      </p:sp>
    </p:spTree>
    <p:extLst>
      <p:ext uri="{BB962C8B-B14F-4D97-AF65-F5344CB8AC3E}">
        <p14:creationId xmlns:p14="http://schemas.microsoft.com/office/powerpoint/2010/main" val="2300161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grpSp>
        <p:nvGrpSpPr>
          <p:cNvPr id="7" name="Groeperen 6"/>
          <p:cNvGrpSpPr/>
          <p:nvPr userDrawn="1"/>
        </p:nvGrpSpPr>
        <p:grpSpPr>
          <a:xfrm>
            <a:off x="640844" y="4793484"/>
            <a:ext cx="2472304" cy="754380"/>
            <a:chOff x="685800" y="5715000"/>
            <a:chExt cx="2747004" cy="838200"/>
          </a:xfrm>
        </p:grpSpPr>
        <p:pic>
          <p:nvPicPr>
            <p:cNvPr id="8" name="Afbeelding 7" descr="FS-symbooltjes.jpg"/>
            <p:cNvPicPr>
              <a:picLocks noChangeAspect="1"/>
            </p:cNvPicPr>
            <p:nvPr userDrawn="1"/>
          </p:nvPicPr>
          <p:blipFill>
            <a:blip r:embed="rId2" cstate="email">
              <a:grayscl/>
              <a:lum/>
              <a:alphaModFix amt="40000"/>
              <a:extLst>
                <a:ext uri="{28A0092B-C50C-407E-A947-70E740481C1C}">
                  <a14:useLocalDpi xmlns:a14="http://schemas.microsoft.com/office/drawing/2010/main"/>
                </a:ext>
              </a:extLst>
            </a:blip>
            <a:srcRect/>
            <a:stretch>
              <a:fillRect/>
            </a:stretch>
          </p:blipFill>
          <p:spPr>
            <a:xfrm>
              <a:off x="685800" y="5715000"/>
              <a:ext cx="866785" cy="831215"/>
            </a:xfrm>
            <a:prstGeom prst="rect">
              <a:avLst/>
            </a:prstGeom>
          </p:spPr>
        </p:pic>
        <p:pic>
          <p:nvPicPr>
            <p:cNvPr id="9" name="Afbeelding 8" descr="FS-symbooltjes.jpg"/>
            <p:cNvPicPr>
              <a:picLocks noChangeAspect="1"/>
            </p:cNvPicPr>
            <p:nvPr userDrawn="1"/>
          </p:nvPicPr>
          <p:blipFill>
            <a:blip r:embed="rId3" cstate="email">
              <a:grayscl/>
              <a:lum/>
              <a:alphaModFix amt="40000"/>
              <a:extLst>
                <a:ext uri="{28A0092B-C50C-407E-A947-70E740481C1C}">
                  <a14:useLocalDpi xmlns:a14="http://schemas.microsoft.com/office/drawing/2010/main"/>
                </a:ext>
              </a:extLst>
            </a:blip>
            <a:srcRect/>
            <a:stretch>
              <a:fillRect/>
            </a:stretch>
          </p:blipFill>
          <p:spPr>
            <a:xfrm>
              <a:off x="1666890" y="5721985"/>
              <a:ext cx="800095" cy="831215"/>
            </a:xfrm>
            <a:prstGeom prst="rect">
              <a:avLst/>
            </a:prstGeom>
          </p:spPr>
        </p:pic>
        <p:pic>
          <p:nvPicPr>
            <p:cNvPr id="10" name="Afbeelding 9" descr="FS-symbooltjes.jpg"/>
            <p:cNvPicPr>
              <a:picLocks noChangeAspect="1"/>
            </p:cNvPicPr>
            <p:nvPr userDrawn="1"/>
          </p:nvPicPr>
          <p:blipFill>
            <a:blip r:embed="rId4" cstate="email">
              <a:grayscl/>
              <a:lum/>
              <a:alphaModFix amt="40000"/>
              <a:extLst>
                <a:ext uri="{28A0092B-C50C-407E-A947-70E740481C1C}">
                  <a14:useLocalDpi xmlns:a14="http://schemas.microsoft.com/office/drawing/2010/main"/>
                </a:ext>
              </a:extLst>
            </a:blip>
            <a:srcRect/>
            <a:stretch>
              <a:fillRect/>
            </a:stretch>
          </p:blipFill>
          <p:spPr>
            <a:xfrm>
              <a:off x="2619385" y="5715000"/>
              <a:ext cx="813419" cy="831215"/>
            </a:xfrm>
            <a:prstGeom prst="rect">
              <a:avLst/>
            </a:prstGeom>
          </p:spPr>
        </p:pic>
      </p:grpSp>
      <p:sp>
        <p:nvSpPr>
          <p:cNvPr id="2" name="Titel 1"/>
          <p:cNvSpPr>
            <a:spLocks noGrp="1"/>
          </p:cNvSpPr>
          <p:nvPr>
            <p:ph type="ctrTitle"/>
          </p:nvPr>
        </p:nvSpPr>
        <p:spPr>
          <a:xfrm>
            <a:off x="685800" y="1213707"/>
            <a:ext cx="7772400" cy="2386744"/>
          </a:xfrm>
        </p:spPr>
        <p:txBody>
          <a:bodyPr anchor="b" anchorCtr="0">
            <a:normAutofit/>
          </a:bodyPr>
          <a:lstStyle>
            <a:lvl1pPr>
              <a:defRPr sz="6000"/>
            </a:lvl1pPr>
          </a:lstStyle>
          <a:p>
            <a:r>
              <a:rPr lang="nl-BE"/>
              <a:t>Titelstijl van model bewerken</a:t>
            </a:r>
            <a:endParaRPr lang="nl-NL"/>
          </a:p>
        </p:txBody>
      </p:sp>
      <p:sp>
        <p:nvSpPr>
          <p:cNvPr id="3" name="Subtitel 2"/>
          <p:cNvSpPr>
            <a:spLocks noGrp="1"/>
          </p:cNvSpPr>
          <p:nvPr>
            <p:ph type="subTitle" idx="1" hasCustomPrompt="1"/>
          </p:nvPr>
        </p:nvSpPr>
        <p:spPr>
          <a:xfrm>
            <a:off x="685800" y="3717630"/>
            <a:ext cx="7772400" cy="1036051"/>
          </a:xfrm>
        </p:spPr>
        <p:txBody>
          <a:bodyPr>
            <a:normAutofit/>
          </a:bodyPr>
          <a:lstStyle>
            <a:lvl1pPr marL="0" indent="0" algn="l">
              <a:buNone/>
              <a:defRPr sz="2800" b="1" i="1">
                <a:solidFill>
                  <a:srgbClr val="52B62C"/>
                </a:solidFill>
                <a:latin typeface="Helvetica Neue"/>
                <a:cs typeface="Helvetica Neu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Ondertitel</a:t>
            </a:r>
            <a:endParaRPr lang="nl-NL"/>
          </a:p>
        </p:txBody>
      </p:sp>
      <p:pic>
        <p:nvPicPr>
          <p:cNvPr id="13" name="FS.jpg"/>
          <p:cNvPicPr/>
          <p:nvPr userDrawn="1"/>
        </p:nvPicPr>
        <p:blipFill>
          <a:blip r:embed="rId5" cstate="email">
            <a:extLst>
              <a:ext uri="{28A0092B-C50C-407E-A947-70E740481C1C}">
                <a14:useLocalDpi xmlns:a14="http://schemas.microsoft.com/office/drawing/2010/main"/>
              </a:ext>
            </a:extLst>
          </a:blip>
          <a:srcRect/>
          <a:stretch>
            <a:fillRect/>
          </a:stretch>
        </p:blipFill>
        <p:spPr>
          <a:xfrm>
            <a:off x="6500443" y="5257800"/>
            <a:ext cx="2110157" cy="1348147"/>
          </a:xfrm>
          <a:prstGeom prst="rect">
            <a:avLst/>
          </a:prstGeom>
          <a:ln w="12700">
            <a:miter lim="400000"/>
          </a:ln>
        </p:spPr>
      </p:pic>
      <p:sp>
        <p:nvSpPr>
          <p:cNvPr id="17" name="Tijdelijke aanduiding voor inhoud 16"/>
          <p:cNvSpPr>
            <a:spLocks noGrp="1"/>
          </p:cNvSpPr>
          <p:nvPr>
            <p:ph sz="quarter" idx="10" hasCustomPrompt="1"/>
          </p:nvPr>
        </p:nvSpPr>
        <p:spPr>
          <a:xfrm>
            <a:off x="685800" y="5548313"/>
            <a:ext cx="5814643" cy="1057275"/>
          </a:xfrm>
        </p:spPr>
        <p:txBody>
          <a:bodyPr>
            <a:normAutofit/>
          </a:bodyPr>
          <a:lstStyle>
            <a:lvl1pPr>
              <a:buFont typeface="Arial"/>
              <a:buNone/>
              <a:defRPr sz="2000" b="0" i="0" baseline="0">
                <a:solidFill>
                  <a:srgbClr val="595959"/>
                </a:solidFill>
                <a:latin typeface="Helvetica Neue Light"/>
                <a:cs typeface="Helvetica Neue Light"/>
              </a:defRPr>
            </a:lvl1pPr>
          </a:lstStyle>
          <a:p>
            <a:pPr lvl="0"/>
            <a:r>
              <a:rPr lang="nl-BE"/>
              <a:t>Naam - Datum - Locatie</a:t>
            </a:r>
            <a:endParaRPr lang="nl-NL"/>
          </a:p>
        </p:txBody>
      </p:sp>
    </p:spTree>
    <p:extLst>
      <p:ext uri="{BB962C8B-B14F-4D97-AF65-F5344CB8AC3E}">
        <p14:creationId xmlns:p14="http://schemas.microsoft.com/office/powerpoint/2010/main" val="1998912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522201" cy="1143000"/>
          </a:xfrm>
        </p:spPr>
        <p:txBody>
          <a:bodyPr/>
          <a:lstStyle/>
          <a:p>
            <a:r>
              <a:rPr lang="nl-BE"/>
              <a:t>Titelstijl van model bewerken</a:t>
            </a:r>
            <a:endParaRPr lang="nl-NL"/>
          </a:p>
        </p:txBody>
      </p:sp>
      <p:sp>
        <p:nvSpPr>
          <p:cNvPr id="3" name="Tijdelijke aanduiding voor inhoud 2"/>
          <p:cNvSpPr>
            <a:spLocks noGrp="1"/>
          </p:cNvSpPr>
          <p:nvPr>
            <p:ph idx="1" hasCustomPrompt="1"/>
          </p:nvPr>
        </p:nvSpPr>
        <p:spPr>
          <a:xfrm>
            <a:off x="457200" y="1600200"/>
            <a:ext cx="8229600" cy="4525963"/>
          </a:xfrm>
        </p:spPr>
        <p:txBody>
          <a:bodyPr/>
          <a:lstStyle>
            <a:lvl1pPr>
              <a:defRPr baseline="0"/>
            </a:lvl1pPr>
          </a:lstStyle>
          <a:p>
            <a:pPr lvl="0"/>
            <a:r>
              <a:rPr lang="nl-BE"/>
              <a:t>Eerste niveau</a:t>
            </a:r>
          </a:p>
          <a:p>
            <a:pPr lvl="1"/>
            <a:r>
              <a:rPr lang="nl-BE"/>
              <a:t>Tweede niveau</a:t>
            </a:r>
          </a:p>
          <a:p>
            <a:pPr lvl="2"/>
            <a:r>
              <a:rPr lang="nl-BE"/>
              <a:t>Derde niveau</a:t>
            </a:r>
          </a:p>
          <a:p>
            <a:pPr lvl="3"/>
            <a:r>
              <a:rPr lang="nl-BE"/>
              <a:t>Vierde niveau</a:t>
            </a:r>
          </a:p>
        </p:txBody>
      </p:sp>
      <p:pic>
        <p:nvPicPr>
          <p:cNvPr id="7" name="Afbeelding 6" descr="FS s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2920" y="304800"/>
            <a:ext cx="792480" cy="706120"/>
          </a:xfrm>
          <a:prstGeom prst="rect">
            <a:avLst/>
          </a:prstGeom>
        </p:spPr>
      </p:pic>
      <p:sp>
        <p:nvSpPr>
          <p:cNvPr id="8" name="Tijdelijke aanduiding voor dianummer 6"/>
          <p:cNvSpPr>
            <a:spLocks noGrp="1"/>
          </p:cNvSpPr>
          <p:nvPr>
            <p:ph type="sldNum" sz="quarter" idx="4"/>
          </p:nvPr>
        </p:nvSpPr>
        <p:spPr>
          <a:xfrm>
            <a:off x="6553200" y="6356350"/>
            <a:ext cx="2133600" cy="365125"/>
          </a:xfrm>
          <a:custGeom>
            <a:avLst/>
            <a:gdLst>
              <a:gd name="connsiteX0" fmla="*/ 0 w 2133600"/>
              <a:gd name="connsiteY0" fmla="*/ 0 h 365125"/>
              <a:gd name="connsiteX1" fmla="*/ 2133600 w 2133600"/>
              <a:gd name="connsiteY1" fmla="*/ 0 h 365125"/>
              <a:gd name="connsiteX2" fmla="*/ 2133600 w 2133600"/>
              <a:gd name="connsiteY2" fmla="*/ 365125 h 365125"/>
              <a:gd name="connsiteX3" fmla="*/ 0 w 2133600"/>
              <a:gd name="connsiteY3" fmla="*/ 365125 h 365125"/>
              <a:gd name="connsiteX4" fmla="*/ 0 w 2133600"/>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365125">
                <a:moveTo>
                  <a:pt x="0" y="0"/>
                </a:moveTo>
                <a:lnTo>
                  <a:pt x="2133600" y="0"/>
                </a:lnTo>
                <a:lnTo>
                  <a:pt x="2133600" y="365125"/>
                </a:lnTo>
                <a:lnTo>
                  <a:pt x="0" y="365125"/>
                </a:lnTo>
                <a:lnTo>
                  <a:pt x="0" y="0"/>
                </a:lnTo>
                <a:close/>
              </a:path>
            </a:pathLst>
          </a:custGeom>
        </p:spPr>
        <p:txBody>
          <a:bodyPr vert="horz" lIns="91440" tIns="45720" rIns="91440" bIns="45720" rtlCol="0" anchor="ctr"/>
          <a:lstStyle>
            <a:lvl1pPr algn="r">
              <a:defRPr sz="1400">
                <a:solidFill>
                  <a:srgbClr val="52B62C"/>
                </a:solidFill>
                <a:latin typeface="Helvetica Neue"/>
                <a:cs typeface="Helvetica Neue"/>
              </a:defRPr>
            </a:lvl1pPr>
          </a:lstStyle>
          <a:p>
            <a:fld id="{9331019C-3939-5F43-B75D-CFD4E736BA37}" type="slidenum">
              <a:rPr lang="nl-NL"/>
              <a:pPr/>
              <a:t>‹nr.›</a:t>
            </a:fld>
            <a:endParaRPr lang="nl-NL"/>
          </a:p>
        </p:txBody>
      </p:sp>
    </p:spTree>
    <p:extLst>
      <p:ext uri="{BB962C8B-B14F-4D97-AF65-F5344CB8AC3E}">
        <p14:creationId xmlns:p14="http://schemas.microsoft.com/office/powerpoint/2010/main" val="387496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8" name="Titel 1"/>
          <p:cNvSpPr>
            <a:spLocks noGrp="1"/>
          </p:cNvSpPr>
          <p:nvPr>
            <p:ph type="title"/>
          </p:nvPr>
        </p:nvSpPr>
        <p:spPr>
          <a:xfrm>
            <a:off x="457200" y="274638"/>
            <a:ext cx="7522201" cy="1143000"/>
          </a:xfrm>
        </p:spPr>
        <p:txBody>
          <a:bodyPr/>
          <a:lstStyle/>
          <a:p>
            <a:r>
              <a:rPr lang="nl-BE"/>
              <a:t>Titelstijl van model bewerken</a:t>
            </a:r>
            <a:endParaRPr lang="nl-NL"/>
          </a:p>
        </p:txBody>
      </p:sp>
      <p:pic>
        <p:nvPicPr>
          <p:cNvPr id="9" name="Afbeelding 8" descr="FS s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2920" y="304800"/>
            <a:ext cx="792480" cy="706120"/>
          </a:xfrm>
          <a:prstGeom prst="rect">
            <a:avLst/>
          </a:prstGeom>
        </p:spPr>
      </p:pic>
      <p:sp>
        <p:nvSpPr>
          <p:cNvPr id="10" name="Tijdelijke aanduiding voor dianummer 6"/>
          <p:cNvSpPr>
            <a:spLocks noGrp="1"/>
          </p:cNvSpPr>
          <p:nvPr>
            <p:ph type="sldNum" sz="quarter" idx="4"/>
          </p:nvPr>
        </p:nvSpPr>
        <p:spPr>
          <a:xfrm>
            <a:off x="6553200" y="6356350"/>
            <a:ext cx="2133600" cy="365125"/>
          </a:xfrm>
          <a:custGeom>
            <a:avLst/>
            <a:gdLst>
              <a:gd name="connsiteX0" fmla="*/ 0 w 2133600"/>
              <a:gd name="connsiteY0" fmla="*/ 0 h 365125"/>
              <a:gd name="connsiteX1" fmla="*/ 2133600 w 2133600"/>
              <a:gd name="connsiteY1" fmla="*/ 0 h 365125"/>
              <a:gd name="connsiteX2" fmla="*/ 2133600 w 2133600"/>
              <a:gd name="connsiteY2" fmla="*/ 365125 h 365125"/>
              <a:gd name="connsiteX3" fmla="*/ 0 w 2133600"/>
              <a:gd name="connsiteY3" fmla="*/ 365125 h 365125"/>
              <a:gd name="connsiteX4" fmla="*/ 0 w 2133600"/>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365125">
                <a:moveTo>
                  <a:pt x="0" y="0"/>
                </a:moveTo>
                <a:lnTo>
                  <a:pt x="2133600" y="0"/>
                </a:lnTo>
                <a:lnTo>
                  <a:pt x="2133600" y="365125"/>
                </a:lnTo>
                <a:lnTo>
                  <a:pt x="0" y="365125"/>
                </a:lnTo>
                <a:lnTo>
                  <a:pt x="0" y="0"/>
                </a:lnTo>
                <a:close/>
              </a:path>
            </a:pathLst>
          </a:custGeom>
        </p:spPr>
        <p:txBody>
          <a:bodyPr vert="horz" lIns="91440" tIns="45720" rIns="91440" bIns="45720" rtlCol="0" anchor="ctr"/>
          <a:lstStyle>
            <a:lvl1pPr algn="r">
              <a:defRPr sz="1400">
                <a:solidFill>
                  <a:srgbClr val="52B62C"/>
                </a:solidFill>
                <a:latin typeface="Helvetica Neue"/>
                <a:cs typeface="Helvetica Neue"/>
              </a:defRPr>
            </a:lvl1pPr>
          </a:lstStyle>
          <a:p>
            <a:fld id="{9331019C-3939-5F43-B75D-CFD4E736BA37}" type="slidenum">
              <a:rPr lang="nl-NL"/>
              <a:pPr/>
              <a:t>‹nr.›</a:t>
            </a:fld>
            <a:endParaRPr lang="nl-NL"/>
          </a:p>
        </p:txBody>
      </p:sp>
    </p:spTree>
    <p:extLst>
      <p:ext uri="{BB962C8B-B14F-4D97-AF65-F5344CB8AC3E}">
        <p14:creationId xmlns:p14="http://schemas.microsoft.com/office/powerpoint/2010/main" val="3565390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6" name="Titel 1"/>
          <p:cNvSpPr>
            <a:spLocks noGrp="1"/>
          </p:cNvSpPr>
          <p:nvPr>
            <p:ph type="title"/>
          </p:nvPr>
        </p:nvSpPr>
        <p:spPr>
          <a:xfrm>
            <a:off x="457200" y="274638"/>
            <a:ext cx="7522201" cy="1143000"/>
          </a:xfrm>
        </p:spPr>
        <p:txBody>
          <a:bodyPr/>
          <a:lstStyle/>
          <a:p>
            <a:r>
              <a:rPr lang="nl-BE"/>
              <a:t>Titelstijl van model bewerken</a:t>
            </a:r>
            <a:endParaRPr lang="nl-NL"/>
          </a:p>
        </p:txBody>
      </p:sp>
      <p:pic>
        <p:nvPicPr>
          <p:cNvPr id="7" name="Afbeelding 6" descr="FS s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2920" y="304800"/>
            <a:ext cx="792480" cy="706120"/>
          </a:xfrm>
          <a:prstGeom prst="rect">
            <a:avLst/>
          </a:prstGeom>
        </p:spPr>
      </p:pic>
      <p:sp>
        <p:nvSpPr>
          <p:cNvPr id="8" name="Tijdelijke aanduiding voor dianummer 6"/>
          <p:cNvSpPr>
            <a:spLocks noGrp="1"/>
          </p:cNvSpPr>
          <p:nvPr>
            <p:ph type="sldNum" sz="quarter" idx="4"/>
          </p:nvPr>
        </p:nvSpPr>
        <p:spPr>
          <a:xfrm>
            <a:off x="6553200" y="6356350"/>
            <a:ext cx="2133600" cy="365125"/>
          </a:xfrm>
          <a:custGeom>
            <a:avLst/>
            <a:gdLst>
              <a:gd name="connsiteX0" fmla="*/ 0 w 2133600"/>
              <a:gd name="connsiteY0" fmla="*/ 0 h 365125"/>
              <a:gd name="connsiteX1" fmla="*/ 2133600 w 2133600"/>
              <a:gd name="connsiteY1" fmla="*/ 0 h 365125"/>
              <a:gd name="connsiteX2" fmla="*/ 2133600 w 2133600"/>
              <a:gd name="connsiteY2" fmla="*/ 365125 h 365125"/>
              <a:gd name="connsiteX3" fmla="*/ 0 w 2133600"/>
              <a:gd name="connsiteY3" fmla="*/ 365125 h 365125"/>
              <a:gd name="connsiteX4" fmla="*/ 0 w 2133600"/>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365125">
                <a:moveTo>
                  <a:pt x="0" y="0"/>
                </a:moveTo>
                <a:lnTo>
                  <a:pt x="2133600" y="0"/>
                </a:lnTo>
                <a:lnTo>
                  <a:pt x="2133600" y="365125"/>
                </a:lnTo>
                <a:lnTo>
                  <a:pt x="0" y="365125"/>
                </a:lnTo>
                <a:lnTo>
                  <a:pt x="0" y="0"/>
                </a:lnTo>
                <a:close/>
              </a:path>
            </a:pathLst>
          </a:custGeom>
        </p:spPr>
        <p:txBody>
          <a:bodyPr vert="horz" lIns="91440" tIns="45720" rIns="91440" bIns="45720" rtlCol="0" anchor="ctr"/>
          <a:lstStyle>
            <a:lvl1pPr algn="r">
              <a:defRPr sz="1400">
                <a:solidFill>
                  <a:srgbClr val="52B62C"/>
                </a:solidFill>
                <a:latin typeface="Helvetica Neue"/>
                <a:cs typeface="Helvetica Neue"/>
              </a:defRPr>
            </a:lvl1pPr>
          </a:lstStyle>
          <a:p>
            <a:fld id="{9331019C-3939-5F43-B75D-CFD4E736BA37}" type="slidenum">
              <a:rPr lang="nl-NL"/>
              <a:pPr/>
              <a:t>‹nr.›</a:t>
            </a:fld>
            <a:endParaRPr lang="nl-NL"/>
          </a:p>
        </p:txBody>
      </p:sp>
    </p:spTree>
    <p:extLst>
      <p:ext uri="{BB962C8B-B14F-4D97-AF65-F5344CB8AC3E}">
        <p14:creationId xmlns:p14="http://schemas.microsoft.com/office/powerpoint/2010/main" val="1054388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woColumns">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51521" y="1028680"/>
            <a:ext cx="4230468" cy="5280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22" name="Title 21"/>
          <p:cNvSpPr>
            <a:spLocks noGrp="1"/>
          </p:cNvSpPr>
          <p:nvPr>
            <p:ph type="title"/>
          </p:nvPr>
        </p:nvSpPr>
        <p:spPr/>
        <p:txBody>
          <a:bodyPr/>
          <a:lstStyle/>
          <a:p>
            <a:r>
              <a:rPr lang="en-US"/>
              <a:t>Click to edit Master title style</a:t>
            </a:r>
            <a:endParaRPr lang="nl-BE"/>
          </a:p>
        </p:txBody>
      </p:sp>
      <p:sp>
        <p:nvSpPr>
          <p:cNvPr id="9" name="Content Placeholder 4"/>
          <p:cNvSpPr>
            <a:spLocks noGrp="1"/>
          </p:cNvSpPr>
          <p:nvPr>
            <p:ph sz="quarter" idx="11"/>
          </p:nvPr>
        </p:nvSpPr>
        <p:spPr>
          <a:xfrm>
            <a:off x="4656396" y="1028680"/>
            <a:ext cx="4230468" cy="5280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Tree>
    <p:extLst>
      <p:ext uri="{BB962C8B-B14F-4D97-AF65-F5344CB8AC3E}">
        <p14:creationId xmlns:p14="http://schemas.microsoft.com/office/powerpoint/2010/main" val="2534602795"/>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B7C16CE-8F4E-4E67-89C1-BAF370F9A43A}" type="datetimeFigureOut">
              <a:rPr lang="nl-BE" smtClean="0"/>
              <a:t>29/11/2017</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4A8F3DFB-79B0-471B-BFC9-633866AFAE5F}" type="slidenum">
              <a:rPr lang="nl-BE" smtClean="0"/>
              <a:t>‹nr.›</a:t>
            </a:fld>
            <a:endParaRPr lang="nl-BE"/>
          </a:p>
        </p:txBody>
      </p:sp>
    </p:spTree>
    <p:extLst>
      <p:ext uri="{BB962C8B-B14F-4D97-AF65-F5344CB8AC3E}">
        <p14:creationId xmlns:p14="http://schemas.microsoft.com/office/powerpoint/2010/main" val="4007550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691680" y="0"/>
            <a:ext cx="7228484" cy="1143000"/>
          </a:xfrm>
        </p:spPr>
        <p:txBody>
          <a:bodyPr/>
          <a:lstStyle>
            <a:lvl1pPr>
              <a:defRPr sz="4000">
                <a:latin typeface="Calibri" panose="020F0502020204030204"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a:defRPr sz="3200">
                <a:latin typeface="Calibri" panose="020F0502020204030204" pitchFamily="34" charset="0"/>
              </a:defRPr>
            </a:lvl1pPr>
            <a:lvl2pPr>
              <a:defRPr sz="2800">
                <a:solidFill>
                  <a:srgbClr val="128015"/>
                </a:solidFill>
                <a:latin typeface="Calibri" panose="020F0502020204030204" pitchFamily="34" charset="0"/>
              </a:defRPr>
            </a:lvl2pPr>
            <a:lvl3pPr>
              <a:defRPr sz="2400">
                <a:solidFill>
                  <a:schemeClr val="accent6">
                    <a:lumMod val="75000"/>
                  </a:schemeClr>
                </a:solidFill>
                <a:latin typeface="Calibri" panose="020F0502020204030204" pitchFamily="34" charset="0"/>
              </a:defRPr>
            </a:lvl3pPr>
            <a:lvl4pPr>
              <a:defRPr sz="2000">
                <a:solidFill>
                  <a:srgbClr val="128015"/>
                </a:solidFill>
                <a:latin typeface="Calibri" panose="020F0502020204030204" pitchFamily="34" charset="0"/>
              </a:defRPr>
            </a:lvl4pPr>
            <a:lvl5pPr>
              <a:defRPr sz="1800">
                <a:solidFill>
                  <a:schemeClr val="accent6">
                    <a:lumMod val="75000"/>
                  </a:schemeClr>
                </a:solidFill>
                <a:latin typeface="Calibri" panose="020F0502020204030204"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Rectangle 6"/>
          <p:cNvSpPr>
            <a:spLocks noGrp="1" noChangeArrowheads="1"/>
          </p:cNvSpPr>
          <p:nvPr>
            <p:ph type="sldNum" sz="quarter" idx="10"/>
          </p:nvPr>
        </p:nvSpPr>
        <p:spPr>
          <a:ln/>
        </p:spPr>
        <p:txBody>
          <a:bodyPr/>
          <a:lstStyle>
            <a:lvl1pPr>
              <a:defRPr/>
            </a:lvl1pPr>
          </a:lstStyle>
          <a:p>
            <a:pPr>
              <a:defRPr/>
            </a:pPr>
            <a:fld id="{BF0080A2-D1F4-4706-B846-0ED65ED2B35E}" type="slidenum">
              <a:rPr lang="nl-NL" altLang="nl-BE"/>
              <a:pPr>
                <a:defRPr/>
              </a:pPr>
              <a:t>‹nr.›</a:t>
            </a:fld>
            <a:endParaRPr lang="nl-NL" altLang="nl-BE" dirty="0"/>
          </a:p>
        </p:txBody>
      </p:sp>
    </p:spTree>
    <p:extLst>
      <p:ext uri="{BB962C8B-B14F-4D97-AF65-F5344CB8AC3E}">
        <p14:creationId xmlns:p14="http://schemas.microsoft.com/office/powerpoint/2010/main" val="23647776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933067"/>
            <a:ext cx="7772400" cy="1362075"/>
          </a:xfrm>
        </p:spPr>
        <p:txBody>
          <a:bodyPr anchor="t"/>
          <a:lstStyle>
            <a:lvl1pPr algn="l">
              <a:defRPr sz="3000" b="0" i="0" cap="none" baseline="0">
                <a:latin typeface="Verdana" pitchFamily="34" charset="0"/>
              </a:defRPr>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1988851"/>
            <a:ext cx="7772400" cy="1500187"/>
          </a:xfrm>
        </p:spPr>
        <p:txBody>
          <a:bodyPr anchor="b"/>
          <a:lstStyle>
            <a:lvl1pPr marL="0" indent="0">
              <a:buNone/>
              <a:defRPr sz="1500">
                <a:solidFill>
                  <a:srgbClr val="128015"/>
                </a:solidFill>
              </a:defRPr>
            </a:lvl1pPr>
            <a:lvl2pPr marL="342884" indent="0">
              <a:buNone/>
              <a:defRPr sz="1350"/>
            </a:lvl2pPr>
            <a:lvl3pPr marL="685766" indent="0">
              <a:buNone/>
              <a:defRPr sz="1200"/>
            </a:lvl3pPr>
            <a:lvl4pPr marL="1028649" indent="0">
              <a:buNone/>
              <a:defRPr sz="1050"/>
            </a:lvl4pPr>
            <a:lvl5pPr marL="1371532" indent="0">
              <a:buNone/>
              <a:defRPr sz="1050"/>
            </a:lvl5pPr>
            <a:lvl6pPr marL="1714415" indent="0">
              <a:buNone/>
              <a:defRPr sz="1050"/>
            </a:lvl6pPr>
            <a:lvl7pPr marL="2057297" indent="0">
              <a:buNone/>
              <a:defRPr sz="1050"/>
            </a:lvl7pPr>
            <a:lvl8pPr marL="2400180" indent="0">
              <a:buNone/>
              <a:defRPr sz="1050"/>
            </a:lvl8pPr>
            <a:lvl9pPr marL="2743064" indent="0">
              <a:buNone/>
              <a:defRPr sz="1050"/>
            </a:lvl9pPr>
          </a:lstStyle>
          <a:p>
            <a:pPr lvl="0"/>
            <a:r>
              <a:rPr lang="nl-NL" smtClean="0"/>
              <a:t>Klik om de modelstijlen te bewerken</a:t>
            </a:r>
          </a:p>
        </p:txBody>
      </p:sp>
      <p:sp>
        <p:nvSpPr>
          <p:cNvPr id="4" name="Rectangle 6"/>
          <p:cNvSpPr>
            <a:spLocks noGrp="1" noChangeArrowheads="1"/>
          </p:cNvSpPr>
          <p:nvPr>
            <p:ph type="sldNum" sz="quarter" idx="10"/>
          </p:nvPr>
        </p:nvSpPr>
        <p:spPr>
          <a:ln/>
        </p:spPr>
        <p:txBody>
          <a:bodyPr/>
          <a:lstStyle>
            <a:lvl1pPr>
              <a:defRPr/>
            </a:lvl1pPr>
          </a:lstStyle>
          <a:p>
            <a:pPr>
              <a:defRPr/>
            </a:pPr>
            <a:fld id="{6BB23368-F208-4C52-8601-D46558763984}" type="slidenum">
              <a:rPr lang="nl-NL" altLang="nl-BE"/>
              <a:pPr>
                <a:defRPr/>
              </a:pPr>
              <a:t>‹nr.›</a:t>
            </a:fld>
            <a:endParaRPr lang="nl-NL" altLang="nl-BE" dirty="0"/>
          </a:p>
        </p:txBody>
      </p:sp>
    </p:spTree>
    <p:extLst>
      <p:ext uri="{BB962C8B-B14F-4D97-AF65-F5344CB8AC3E}">
        <p14:creationId xmlns:p14="http://schemas.microsoft.com/office/powerpoint/2010/main" val="319001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691680" y="0"/>
            <a:ext cx="7228484" cy="1143000"/>
          </a:xfrm>
        </p:spPr>
        <p:txBody>
          <a:bodyPr/>
          <a:lstStyle/>
          <a:p>
            <a:r>
              <a:rPr lang="nl-NL" smtClean="0"/>
              <a:t>Klik om de stijl te bewerken</a:t>
            </a:r>
            <a:endParaRPr lang="nl-NL" dirty="0"/>
          </a:p>
        </p:txBody>
      </p:sp>
      <p:sp>
        <p:nvSpPr>
          <p:cNvPr id="3" name="Tijdelijke aanduiding voor inhoud 2"/>
          <p:cNvSpPr>
            <a:spLocks noGrp="1"/>
          </p:cNvSpPr>
          <p:nvPr>
            <p:ph sz="half" idx="1"/>
          </p:nvPr>
        </p:nvSpPr>
        <p:spPr>
          <a:xfrm>
            <a:off x="413538" y="1628779"/>
            <a:ext cx="3968750" cy="47085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inhoud 3"/>
          <p:cNvSpPr>
            <a:spLocks noGrp="1"/>
          </p:cNvSpPr>
          <p:nvPr>
            <p:ph sz="half" idx="2"/>
          </p:nvPr>
        </p:nvSpPr>
        <p:spPr>
          <a:xfrm>
            <a:off x="4950417" y="1628779"/>
            <a:ext cx="3970337" cy="47085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6"/>
          <p:cNvSpPr>
            <a:spLocks noGrp="1" noChangeArrowheads="1"/>
          </p:cNvSpPr>
          <p:nvPr>
            <p:ph type="sldNum" sz="quarter" idx="10"/>
          </p:nvPr>
        </p:nvSpPr>
        <p:spPr>
          <a:ln/>
        </p:spPr>
        <p:txBody>
          <a:bodyPr/>
          <a:lstStyle>
            <a:lvl1pPr>
              <a:defRPr/>
            </a:lvl1pPr>
          </a:lstStyle>
          <a:p>
            <a:pPr>
              <a:defRPr/>
            </a:pPr>
            <a:fld id="{C96B410A-964E-4E31-BB8E-6306C4A980C2}" type="slidenum">
              <a:rPr lang="nl-NL" altLang="nl-BE"/>
              <a:pPr>
                <a:defRPr/>
              </a:pPr>
              <a:t>‹nr.›</a:t>
            </a:fld>
            <a:endParaRPr lang="nl-NL" altLang="nl-BE" dirty="0"/>
          </a:p>
        </p:txBody>
      </p:sp>
    </p:spTree>
    <p:extLst>
      <p:ext uri="{BB962C8B-B14F-4D97-AF65-F5344CB8AC3E}">
        <p14:creationId xmlns:p14="http://schemas.microsoft.com/office/powerpoint/2010/main" val="1130959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1691679" y="0"/>
            <a:ext cx="7344371" cy="1124744"/>
          </a:xfrm>
        </p:spPr>
        <p:txBody>
          <a:bodyPr/>
          <a:lstStyle>
            <a:lvl1pPr>
              <a:defRPr/>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457200" y="1981222"/>
            <a:ext cx="4040188" cy="63976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620984"/>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tekst 4"/>
          <p:cNvSpPr>
            <a:spLocks noGrp="1"/>
          </p:cNvSpPr>
          <p:nvPr>
            <p:ph type="body" sz="quarter" idx="3"/>
          </p:nvPr>
        </p:nvSpPr>
        <p:spPr>
          <a:xfrm>
            <a:off x="4645031" y="1981222"/>
            <a:ext cx="4041775" cy="63976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31" y="2620984"/>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6"/>
          <p:cNvSpPr>
            <a:spLocks noGrp="1" noChangeArrowheads="1"/>
          </p:cNvSpPr>
          <p:nvPr>
            <p:ph type="sldNum" sz="quarter" idx="10"/>
          </p:nvPr>
        </p:nvSpPr>
        <p:spPr>
          <a:ln/>
        </p:spPr>
        <p:txBody>
          <a:bodyPr/>
          <a:lstStyle>
            <a:lvl1pPr>
              <a:defRPr/>
            </a:lvl1pPr>
          </a:lstStyle>
          <a:p>
            <a:pPr>
              <a:defRPr/>
            </a:pPr>
            <a:fld id="{B3F0FFCC-6C83-42CB-9722-0F3BA08FAF88}" type="slidenum">
              <a:rPr lang="nl-NL" altLang="nl-BE"/>
              <a:pPr>
                <a:defRPr/>
              </a:pPr>
              <a:t>‹nr.›</a:t>
            </a:fld>
            <a:endParaRPr lang="nl-NL" altLang="nl-BE" dirty="0"/>
          </a:p>
        </p:txBody>
      </p:sp>
    </p:spTree>
    <p:extLst>
      <p:ext uri="{BB962C8B-B14F-4D97-AF65-F5344CB8AC3E}">
        <p14:creationId xmlns:p14="http://schemas.microsoft.com/office/powerpoint/2010/main" val="4068800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1691680" y="0"/>
            <a:ext cx="7228484" cy="1143000"/>
          </a:xfrm>
        </p:spPr>
        <p:txBody>
          <a:bodyPr/>
          <a:lstStyle/>
          <a:p>
            <a:r>
              <a:rPr lang="nl-NL" smtClean="0"/>
              <a:t>Klik om de stijl te bewerken</a:t>
            </a:r>
            <a:endParaRPr lang="nl-NL" dirty="0"/>
          </a:p>
        </p:txBody>
      </p:sp>
      <p:sp>
        <p:nvSpPr>
          <p:cNvPr id="3" name="Rectangle 6"/>
          <p:cNvSpPr>
            <a:spLocks noGrp="1" noChangeArrowheads="1"/>
          </p:cNvSpPr>
          <p:nvPr>
            <p:ph type="sldNum" sz="quarter" idx="10"/>
          </p:nvPr>
        </p:nvSpPr>
        <p:spPr>
          <a:ln/>
        </p:spPr>
        <p:txBody>
          <a:bodyPr/>
          <a:lstStyle>
            <a:lvl1pPr>
              <a:defRPr/>
            </a:lvl1pPr>
          </a:lstStyle>
          <a:p>
            <a:pPr>
              <a:defRPr/>
            </a:pPr>
            <a:fld id="{43483B5E-C75E-4FFE-9936-DCCD40373026}" type="slidenum">
              <a:rPr lang="nl-NL" altLang="nl-BE"/>
              <a:pPr>
                <a:defRPr/>
              </a:pPr>
              <a:t>‹nr.›</a:t>
            </a:fld>
            <a:endParaRPr lang="nl-NL" altLang="nl-BE" dirty="0"/>
          </a:p>
        </p:txBody>
      </p:sp>
    </p:spTree>
    <p:extLst>
      <p:ext uri="{BB962C8B-B14F-4D97-AF65-F5344CB8AC3E}">
        <p14:creationId xmlns:p14="http://schemas.microsoft.com/office/powerpoint/2010/main" val="2887547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2C69FF7-A677-448E-B66C-C031271827B0}" type="slidenum">
              <a:rPr lang="nl-NL" altLang="nl-BE"/>
              <a:pPr>
                <a:defRPr/>
              </a:pPr>
              <a:t>‹nr.›</a:t>
            </a:fld>
            <a:endParaRPr lang="nl-NL" altLang="nl-BE" dirty="0"/>
          </a:p>
        </p:txBody>
      </p:sp>
    </p:spTree>
    <p:extLst>
      <p:ext uri="{BB962C8B-B14F-4D97-AF65-F5344CB8AC3E}">
        <p14:creationId xmlns:p14="http://schemas.microsoft.com/office/powerpoint/2010/main" val="1507432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eldia">
    <p:spTree>
      <p:nvGrpSpPr>
        <p:cNvPr id="1" name=""/>
        <p:cNvGrpSpPr/>
        <p:nvPr/>
      </p:nvGrpSpPr>
      <p:grpSpPr>
        <a:xfrm>
          <a:off x="0" y="0"/>
          <a:ext cx="0" cy="0"/>
          <a:chOff x="0" y="0"/>
          <a:chExt cx="0" cy="0"/>
        </a:xfrm>
      </p:grpSpPr>
      <p:pic>
        <p:nvPicPr>
          <p:cNvPr id="5" name="Afbeelding 8" descr="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9525"/>
            <a:ext cx="1277541"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jdelijke aanduiding voor afbeelding 2"/>
          <p:cNvSpPr>
            <a:spLocks noGrp="1"/>
          </p:cNvSpPr>
          <p:nvPr>
            <p:ph type="pic" idx="1"/>
          </p:nvPr>
        </p:nvSpPr>
        <p:spPr>
          <a:xfrm>
            <a:off x="1857357" y="714356"/>
            <a:ext cx="5929354" cy="4429156"/>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pPr lvl="0"/>
            <a:r>
              <a:rPr lang="nl-NL" noProof="0" smtClean="0"/>
              <a:t>Klik op het pictogram als u een afbeelding wilt toevoegen</a:t>
            </a:r>
          </a:p>
        </p:txBody>
      </p:sp>
      <p:sp>
        <p:nvSpPr>
          <p:cNvPr id="7" name="Titel 1"/>
          <p:cNvSpPr>
            <a:spLocks noGrp="1"/>
          </p:cNvSpPr>
          <p:nvPr>
            <p:ph type="title"/>
          </p:nvPr>
        </p:nvSpPr>
        <p:spPr>
          <a:xfrm>
            <a:off x="1863726" y="5129234"/>
            <a:ext cx="5922984" cy="566738"/>
          </a:xfrm>
        </p:spPr>
        <p:txBody>
          <a:bodyPr anchor="b"/>
          <a:lstStyle>
            <a:lvl1pPr algn="l">
              <a:defRPr sz="1800" b="0" i="0" baseline="0">
                <a:latin typeface="Verdana" pitchFamily="34" charset="0"/>
              </a:defRPr>
            </a:lvl1pPr>
          </a:lstStyle>
          <a:p>
            <a:r>
              <a:rPr lang="nl-NL" smtClean="0"/>
              <a:t>Klik om de stijl te bewerken</a:t>
            </a:r>
            <a:endParaRPr lang="nl-NL" dirty="0"/>
          </a:p>
        </p:txBody>
      </p:sp>
      <p:sp>
        <p:nvSpPr>
          <p:cNvPr id="8" name="Tijdelijke aanduiding voor tekst 3"/>
          <p:cNvSpPr>
            <a:spLocks noGrp="1"/>
          </p:cNvSpPr>
          <p:nvPr>
            <p:ph type="body" sz="half" idx="2"/>
          </p:nvPr>
        </p:nvSpPr>
        <p:spPr>
          <a:xfrm>
            <a:off x="1863726" y="5695972"/>
            <a:ext cx="5922984" cy="804862"/>
          </a:xfrm>
        </p:spPr>
        <p:txBody>
          <a:bodyPr/>
          <a:lstStyle>
            <a:lvl1pPr marL="0" indent="0">
              <a:buNone/>
              <a:defRPr sz="1350"/>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nl-NL" smtClean="0"/>
              <a:t>Klik om de modelstijlen te bewerken</a:t>
            </a:r>
          </a:p>
        </p:txBody>
      </p:sp>
    </p:spTree>
    <p:extLst>
      <p:ext uri="{BB962C8B-B14F-4D97-AF65-F5344CB8AC3E}">
        <p14:creationId xmlns:p14="http://schemas.microsoft.com/office/powerpoint/2010/main" val="3948924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166F1F-CE9B-4651-A6AA-CD717754106B}" type="datetimeFigureOut">
              <a:rPr lang="en-US" smtClean="0">
                <a:solidFill>
                  <a:prstClr val="black">
                    <a:tint val="75000"/>
                  </a:prstClr>
                </a:solidFill>
              </a:rPr>
              <a:pPr/>
              <a:t>11/29/2017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021451-1387-4CA6-816F-3879F97B5CBC}"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561657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EFEEDD"/>
            </a:gs>
          </a:gsLst>
          <a:lin ang="0" scaled="1"/>
        </a:gra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8537973" y="6442075"/>
            <a:ext cx="606028"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900">
                <a:solidFill>
                  <a:srgbClr val="128015"/>
                </a:solidFill>
                <a:latin typeface="Verdana" panose="020B0604030504040204" pitchFamily="34" charset="0"/>
              </a:defRPr>
            </a:lvl1pPr>
          </a:lstStyle>
          <a:p>
            <a:pPr defTabSz="914400" fontAlgn="base">
              <a:spcBef>
                <a:spcPct val="0"/>
              </a:spcBef>
              <a:spcAft>
                <a:spcPct val="0"/>
              </a:spcAft>
              <a:defRPr/>
            </a:pPr>
            <a:fld id="{4FB26CFD-B009-41FD-A6D9-5E5DBEDD7291}" type="slidenum">
              <a:rPr lang="nl-NL" altLang="nl-BE"/>
              <a:pPr defTabSz="914400" fontAlgn="base">
                <a:spcBef>
                  <a:spcPct val="0"/>
                </a:spcBef>
                <a:spcAft>
                  <a:spcPct val="0"/>
                </a:spcAft>
                <a:defRPr/>
              </a:pPr>
              <a:t>‹nr.›</a:t>
            </a:fld>
            <a:endParaRPr lang="nl-NL" altLang="nl-BE" dirty="0"/>
          </a:p>
        </p:txBody>
      </p:sp>
      <p:sp>
        <p:nvSpPr>
          <p:cNvPr id="1027" name="Rectangle 3"/>
          <p:cNvSpPr>
            <a:spLocks noGrp="1" noChangeArrowheads="1"/>
          </p:cNvSpPr>
          <p:nvPr>
            <p:ph type="body" idx="1"/>
          </p:nvPr>
        </p:nvSpPr>
        <p:spPr bwMode="auto">
          <a:xfrm>
            <a:off x="357188" y="1500196"/>
            <a:ext cx="8572500"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BE" smtClean="0"/>
              <a:t>Klik om de modelstijlen te bewerken</a:t>
            </a:r>
          </a:p>
          <a:p>
            <a:pPr lvl="1"/>
            <a:r>
              <a:rPr lang="nl-NL" altLang="nl-BE" smtClean="0"/>
              <a:t>Tweede niveau</a:t>
            </a:r>
          </a:p>
          <a:p>
            <a:pPr lvl="2"/>
            <a:r>
              <a:rPr lang="nl-NL" altLang="nl-BE" smtClean="0"/>
              <a:t>Derde niveau</a:t>
            </a:r>
          </a:p>
          <a:p>
            <a:pPr lvl="3"/>
            <a:r>
              <a:rPr lang="nl-NL" altLang="nl-BE" smtClean="0"/>
              <a:t>Vierde niveau</a:t>
            </a:r>
          </a:p>
          <a:p>
            <a:pPr lvl="4"/>
            <a:r>
              <a:rPr lang="nl-NL" altLang="nl-BE" smtClean="0"/>
              <a:t>Vijfde niveau</a:t>
            </a:r>
          </a:p>
        </p:txBody>
      </p:sp>
      <p:sp>
        <p:nvSpPr>
          <p:cNvPr id="1028" name="Rectangle 2"/>
          <p:cNvSpPr>
            <a:spLocks noGrp="1" noChangeArrowheads="1"/>
          </p:cNvSpPr>
          <p:nvPr>
            <p:ph type="title"/>
          </p:nvPr>
        </p:nvSpPr>
        <p:spPr bwMode="auto">
          <a:xfrm>
            <a:off x="1277542" y="0"/>
            <a:ext cx="764262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BE" smtClean="0"/>
              <a:t>Klik om de stijl te bewerken</a:t>
            </a:r>
          </a:p>
        </p:txBody>
      </p:sp>
      <p:cxnSp>
        <p:nvCxnSpPr>
          <p:cNvPr id="8" name="Rechte verbindingslijn 7"/>
          <p:cNvCxnSpPr/>
          <p:nvPr/>
        </p:nvCxnSpPr>
        <p:spPr>
          <a:xfrm>
            <a:off x="0" y="1212850"/>
            <a:ext cx="9144000" cy="1588"/>
          </a:xfrm>
          <a:prstGeom prst="line">
            <a:avLst/>
          </a:prstGeom>
          <a:ln>
            <a:solidFill>
              <a:srgbClr val="807F6D"/>
            </a:solidFill>
          </a:ln>
          <a:effectLst>
            <a:outerShdw blurRad="50800" dist="25400" dir="1800000" algn="ctr" rotWithShape="0">
              <a:srgbClr val="BD8630">
                <a:alpha val="60000"/>
              </a:srgbClr>
            </a:outerShdw>
          </a:effectLst>
        </p:spPr>
        <p:style>
          <a:lnRef idx="1">
            <a:schemeClr val="accent1"/>
          </a:lnRef>
          <a:fillRef idx="0">
            <a:schemeClr val="accent1"/>
          </a:fillRef>
          <a:effectRef idx="0">
            <a:schemeClr val="accent1"/>
          </a:effectRef>
          <a:fontRef idx="minor">
            <a:schemeClr val="tx1"/>
          </a:fontRef>
        </p:style>
      </p:cxnSp>
      <p:pic>
        <p:nvPicPr>
          <p:cNvPr id="7" name="Afbeelding 8" descr="LOGO.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1703388"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402341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Lst>
  <p:hf hdr="0" ftr="0" dt="0"/>
  <p:txStyles>
    <p:titleStyle>
      <a:lvl1pPr algn="l" rtl="0" eaLnBrk="1" fontAlgn="base" hangingPunct="1">
        <a:lnSpc>
          <a:spcPts val="2625"/>
        </a:lnSpc>
        <a:spcBef>
          <a:spcPct val="0"/>
        </a:spcBef>
        <a:spcAft>
          <a:spcPct val="0"/>
        </a:spcAft>
        <a:defRPr sz="3300">
          <a:solidFill>
            <a:srgbClr val="222268"/>
          </a:solidFill>
          <a:latin typeface="Calibri" panose="020F0502020204030204" pitchFamily="34" charset="0"/>
          <a:ea typeface="+mj-ea"/>
          <a:cs typeface="+mj-cs"/>
        </a:defRPr>
      </a:lvl1pPr>
      <a:lvl2pPr algn="l" rtl="0" eaLnBrk="1" fontAlgn="base" hangingPunct="1">
        <a:lnSpc>
          <a:spcPts val="2625"/>
        </a:lnSpc>
        <a:spcBef>
          <a:spcPct val="0"/>
        </a:spcBef>
        <a:spcAft>
          <a:spcPct val="0"/>
        </a:spcAft>
        <a:defRPr sz="3300">
          <a:solidFill>
            <a:srgbClr val="222268"/>
          </a:solidFill>
          <a:latin typeface="Calibri" panose="020F0502020204030204" pitchFamily="34" charset="0"/>
        </a:defRPr>
      </a:lvl2pPr>
      <a:lvl3pPr algn="l" rtl="0" eaLnBrk="1" fontAlgn="base" hangingPunct="1">
        <a:lnSpc>
          <a:spcPts val="2625"/>
        </a:lnSpc>
        <a:spcBef>
          <a:spcPct val="0"/>
        </a:spcBef>
        <a:spcAft>
          <a:spcPct val="0"/>
        </a:spcAft>
        <a:defRPr sz="3300">
          <a:solidFill>
            <a:srgbClr val="222268"/>
          </a:solidFill>
          <a:latin typeface="Calibri" panose="020F0502020204030204" pitchFamily="34" charset="0"/>
        </a:defRPr>
      </a:lvl3pPr>
      <a:lvl4pPr algn="l" rtl="0" eaLnBrk="1" fontAlgn="base" hangingPunct="1">
        <a:lnSpc>
          <a:spcPts val="2625"/>
        </a:lnSpc>
        <a:spcBef>
          <a:spcPct val="0"/>
        </a:spcBef>
        <a:spcAft>
          <a:spcPct val="0"/>
        </a:spcAft>
        <a:defRPr sz="3300">
          <a:solidFill>
            <a:srgbClr val="222268"/>
          </a:solidFill>
          <a:latin typeface="Calibri" panose="020F0502020204030204" pitchFamily="34" charset="0"/>
        </a:defRPr>
      </a:lvl4pPr>
      <a:lvl5pPr algn="l" rtl="0" eaLnBrk="1" fontAlgn="base" hangingPunct="1">
        <a:lnSpc>
          <a:spcPts val="2625"/>
        </a:lnSpc>
        <a:spcBef>
          <a:spcPct val="0"/>
        </a:spcBef>
        <a:spcAft>
          <a:spcPct val="0"/>
        </a:spcAft>
        <a:defRPr sz="3300">
          <a:solidFill>
            <a:srgbClr val="222268"/>
          </a:solidFill>
          <a:latin typeface="Calibri" panose="020F0502020204030204" pitchFamily="34" charset="0"/>
        </a:defRPr>
      </a:lvl5pPr>
      <a:lvl6pPr marL="342884" algn="l" rtl="0" eaLnBrk="1" fontAlgn="base" hangingPunct="1">
        <a:spcBef>
          <a:spcPct val="0"/>
        </a:spcBef>
        <a:spcAft>
          <a:spcPct val="0"/>
        </a:spcAft>
        <a:defRPr sz="2700">
          <a:solidFill>
            <a:srgbClr val="1C1C1C"/>
          </a:solidFill>
          <a:latin typeface="Verdana" pitchFamily="34" charset="0"/>
        </a:defRPr>
      </a:lvl6pPr>
      <a:lvl7pPr marL="685766" algn="l" rtl="0" eaLnBrk="1" fontAlgn="base" hangingPunct="1">
        <a:spcBef>
          <a:spcPct val="0"/>
        </a:spcBef>
        <a:spcAft>
          <a:spcPct val="0"/>
        </a:spcAft>
        <a:defRPr sz="2700">
          <a:solidFill>
            <a:srgbClr val="1C1C1C"/>
          </a:solidFill>
          <a:latin typeface="Verdana" pitchFamily="34" charset="0"/>
        </a:defRPr>
      </a:lvl7pPr>
      <a:lvl8pPr marL="1028649" algn="l" rtl="0" eaLnBrk="1" fontAlgn="base" hangingPunct="1">
        <a:spcBef>
          <a:spcPct val="0"/>
        </a:spcBef>
        <a:spcAft>
          <a:spcPct val="0"/>
        </a:spcAft>
        <a:defRPr sz="2700">
          <a:solidFill>
            <a:srgbClr val="1C1C1C"/>
          </a:solidFill>
          <a:latin typeface="Verdana" pitchFamily="34" charset="0"/>
        </a:defRPr>
      </a:lvl8pPr>
      <a:lvl9pPr marL="1371532" algn="l" rtl="0" eaLnBrk="1" fontAlgn="base" hangingPunct="1">
        <a:spcBef>
          <a:spcPct val="0"/>
        </a:spcBef>
        <a:spcAft>
          <a:spcPct val="0"/>
        </a:spcAft>
        <a:defRPr sz="2700">
          <a:solidFill>
            <a:srgbClr val="1C1C1C"/>
          </a:solidFill>
          <a:latin typeface="Verdana" pitchFamily="34" charset="0"/>
        </a:defRPr>
      </a:lvl9pPr>
    </p:titleStyle>
    <p:bodyStyle>
      <a:lvl1pPr marL="257162" indent="-257162" algn="l" rtl="0" eaLnBrk="1" fontAlgn="base" hangingPunct="1">
        <a:spcBef>
          <a:spcPct val="20000"/>
        </a:spcBef>
        <a:spcAft>
          <a:spcPct val="0"/>
        </a:spcAft>
        <a:buFont typeface="Wingdings 3" panose="05040102010807070707" pitchFamily="18" charset="2"/>
        <a:buChar char="ê"/>
        <a:defRPr sz="2700">
          <a:solidFill>
            <a:srgbClr val="222268"/>
          </a:solidFill>
          <a:latin typeface="Calibri" panose="020F0502020204030204" pitchFamily="34" charset="0"/>
          <a:ea typeface="+mn-ea"/>
          <a:cs typeface="+mn-cs"/>
        </a:defRPr>
      </a:lvl1pPr>
      <a:lvl2pPr marL="557185" indent="-214303" algn="l" rtl="0" eaLnBrk="1" fontAlgn="base" hangingPunct="1">
        <a:spcBef>
          <a:spcPct val="20000"/>
        </a:spcBef>
        <a:spcAft>
          <a:spcPct val="0"/>
        </a:spcAft>
        <a:buFont typeface="Wingdings 3" panose="05040102010807070707" pitchFamily="18" charset="2"/>
        <a:buChar char="ê"/>
        <a:defRPr sz="2400">
          <a:solidFill>
            <a:srgbClr val="128015"/>
          </a:solidFill>
          <a:latin typeface="Calibri" panose="020F0502020204030204" pitchFamily="34" charset="0"/>
        </a:defRPr>
      </a:lvl2pPr>
      <a:lvl3pPr marL="857207" indent="-171442" algn="l" rtl="0" eaLnBrk="1" fontAlgn="base" hangingPunct="1">
        <a:spcBef>
          <a:spcPct val="20000"/>
        </a:spcBef>
        <a:spcAft>
          <a:spcPct val="0"/>
        </a:spcAft>
        <a:buFont typeface="Wingdings 3" panose="05040102010807070707" pitchFamily="18" charset="2"/>
        <a:buChar char="ê"/>
        <a:defRPr sz="2100">
          <a:solidFill>
            <a:srgbClr val="222268"/>
          </a:solidFill>
          <a:latin typeface="Calibri" panose="020F0502020204030204" pitchFamily="34" charset="0"/>
        </a:defRPr>
      </a:lvl3pPr>
      <a:lvl4pPr marL="1200090" indent="-171442" algn="l" rtl="0" eaLnBrk="1" fontAlgn="base" hangingPunct="1">
        <a:spcBef>
          <a:spcPct val="20000"/>
        </a:spcBef>
        <a:spcAft>
          <a:spcPct val="0"/>
        </a:spcAft>
        <a:buFont typeface="Wingdings 3" panose="05040102010807070707" pitchFamily="18" charset="2"/>
        <a:buChar char="ê"/>
        <a:defRPr sz="1800">
          <a:solidFill>
            <a:srgbClr val="128015"/>
          </a:solidFill>
          <a:latin typeface="Calibri" panose="020F0502020204030204" pitchFamily="34" charset="0"/>
        </a:defRPr>
      </a:lvl4pPr>
      <a:lvl5pPr marL="1542974" indent="-171442" algn="l" rtl="0" eaLnBrk="1" fontAlgn="base" hangingPunct="1">
        <a:spcBef>
          <a:spcPct val="20000"/>
        </a:spcBef>
        <a:spcAft>
          <a:spcPct val="0"/>
        </a:spcAft>
        <a:buFont typeface="Wingdings 3" panose="05040102010807070707" pitchFamily="18" charset="2"/>
        <a:buChar char="ê"/>
        <a:defRPr sz="1500">
          <a:solidFill>
            <a:srgbClr val="222268"/>
          </a:solidFill>
          <a:latin typeface="Calibri" panose="020F0502020204030204" pitchFamily="34" charset="0"/>
        </a:defRPr>
      </a:lvl5pPr>
      <a:lvl6pPr marL="1885856" indent="-171442" algn="l" rtl="0" eaLnBrk="1" fontAlgn="base" hangingPunct="1">
        <a:spcBef>
          <a:spcPct val="20000"/>
        </a:spcBef>
        <a:spcAft>
          <a:spcPct val="0"/>
        </a:spcAft>
        <a:buFont typeface="Wingdings 3" pitchFamily="18" charset="2"/>
        <a:buChar char="ê"/>
        <a:defRPr sz="1500">
          <a:solidFill>
            <a:srgbClr val="1C1C1C"/>
          </a:solidFill>
          <a:latin typeface="+mn-lt"/>
        </a:defRPr>
      </a:lvl6pPr>
      <a:lvl7pPr marL="2228739" indent="-171442" algn="l" rtl="0" eaLnBrk="1" fontAlgn="base" hangingPunct="1">
        <a:spcBef>
          <a:spcPct val="20000"/>
        </a:spcBef>
        <a:spcAft>
          <a:spcPct val="0"/>
        </a:spcAft>
        <a:buFont typeface="Wingdings 3" pitchFamily="18" charset="2"/>
        <a:buChar char="ê"/>
        <a:defRPr sz="1500">
          <a:solidFill>
            <a:srgbClr val="1C1C1C"/>
          </a:solidFill>
          <a:latin typeface="+mn-lt"/>
        </a:defRPr>
      </a:lvl7pPr>
      <a:lvl8pPr marL="2571622" indent="-171442" algn="l" rtl="0" eaLnBrk="1" fontAlgn="base" hangingPunct="1">
        <a:spcBef>
          <a:spcPct val="20000"/>
        </a:spcBef>
        <a:spcAft>
          <a:spcPct val="0"/>
        </a:spcAft>
        <a:buFont typeface="Wingdings 3" pitchFamily="18" charset="2"/>
        <a:buChar char="ê"/>
        <a:defRPr sz="1500">
          <a:solidFill>
            <a:srgbClr val="1C1C1C"/>
          </a:solidFill>
          <a:latin typeface="+mn-lt"/>
        </a:defRPr>
      </a:lvl8pPr>
      <a:lvl9pPr marL="2914505" indent="-171442" algn="l" rtl="0" eaLnBrk="1" fontAlgn="base" hangingPunct="1">
        <a:spcBef>
          <a:spcPct val="20000"/>
        </a:spcBef>
        <a:spcAft>
          <a:spcPct val="0"/>
        </a:spcAft>
        <a:buFont typeface="Wingdings 3" pitchFamily="18" charset="2"/>
        <a:buChar char="ê"/>
        <a:defRPr sz="1500">
          <a:solidFill>
            <a:srgbClr val="1C1C1C"/>
          </a:solidFill>
          <a:latin typeface="+mn-lt"/>
        </a:defRPr>
      </a:lvl9pPr>
    </p:bodyStyle>
    <p:otherStyle>
      <a:defPPr>
        <a:defRPr lang="nl-NL"/>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8166F1F-CE9B-4651-A6AA-CD717754106B}" type="datetimeFigureOut">
              <a:rPr lang="en-US" smtClean="0">
                <a:solidFill>
                  <a:prstClr val="black">
                    <a:tint val="75000"/>
                  </a:prstClr>
                </a:solidFill>
                <a:ea typeface="ＭＳ Ｐゴシック" pitchFamily="1" charset="-128"/>
              </a:rPr>
              <a:pPr defTabSz="914400"/>
              <a:t>11/29/2017</a:t>
            </a:fld>
            <a:endParaRPr lang="en-US">
              <a:solidFill>
                <a:prstClr val="black">
                  <a:tint val="75000"/>
                </a:prstClr>
              </a:solidFill>
              <a:ea typeface="ＭＳ Ｐゴシック" pitchFamily="1" charset="-128"/>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a typeface="ＭＳ Ｐゴシック" pitchFamily="1" charset="-128"/>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7021451-1387-4CA6-816F-3879F97B5CBC}" type="slidenum">
              <a:rPr lang="en-US" smtClean="0">
                <a:solidFill>
                  <a:prstClr val="black">
                    <a:tint val="75000"/>
                  </a:prstClr>
                </a:solidFill>
                <a:ea typeface="ＭＳ Ｐゴシック" pitchFamily="1" charset="-128"/>
              </a:rPr>
              <a:pPr defTabSz="914400"/>
              <a:t>‹nr.›</a:t>
            </a:fld>
            <a:endParaRPr lang="en-US">
              <a:solidFill>
                <a:prstClr val="black">
                  <a:tint val="75000"/>
                </a:prstClr>
              </a:solidFill>
              <a:ea typeface="ＭＳ Ｐゴシック" pitchFamily="1" charset="-128"/>
            </a:endParaRPr>
          </a:p>
        </p:txBody>
      </p:sp>
    </p:spTree>
    <p:extLst>
      <p:ext uri="{BB962C8B-B14F-4D97-AF65-F5344CB8AC3E}">
        <p14:creationId xmlns:p14="http://schemas.microsoft.com/office/powerpoint/2010/main" val="415510439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a:t>Titel</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a:t>Eerste niveau</a:t>
            </a:r>
          </a:p>
          <a:p>
            <a:pPr lvl="1"/>
            <a:r>
              <a:rPr lang="nl-BE"/>
              <a:t>Tweede niveau</a:t>
            </a:r>
          </a:p>
          <a:p>
            <a:pPr lvl="2"/>
            <a:r>
              <a:rPr lang="nl-BE"/>
              <a:t>Derde niveau</a:t>
            </a:r>
          </a:p>
          <a:p>
            <a:pPr lvl="3"/>
            <a:r>
              <a:rPr lang="nl-BE"/>
              <a:t>Vierde niveau</a:t>
            </a:r>
          </a:p>
          <a:p>
            <a:pPr lvl="4"/>
            <a:r>
              <a:rPr lang="nl-BE"/>
              <a:t>Vijfde niveau</a:t>
            </a:r>
            <a:endParaRPr lang="nl-NL"/>
          </a:p>
        </p:txBody>
      </p:sp>
      <p:sp>
        <p:nvSpPr>
          <p:cNvPr id="7" name="Tijdelijke aanduiding voor dianummer 6"/>
          <p:cNvSpPr>
            <a:spLocks noGrp="1"/>
          </p:cNvSpPr>
          <p:nvPr>
            <p:ph type="sldNum" sz="quarter" idx="4"/>
          </p:nvPr>
        </p:nvSpPr>
        <p:spPr>
          <a:xfrm>
            <a:off x="6553200" y="6356350"/>
            <a:ext cx="2133600" cy="365125"/>
          </a:xfrm>
          <a:custGeom>
            <a:avLst/>
            <a:gdLst>
              <a:gd name="connsiteX0" fmla="*/ 0 w 2133600"/>
              <a:gd name="connsiteY0" fmla="*/ 0 h 365125"/>
              <a:gd name="connsiteX1" fmla="*/ 2133600 w 2133600"/>
              <a:gd name="connsiteY1" fmla="*/ 0 h 365125"/>
              <a:gd name="connsiteX2" fmla="*/ 2133600 w 2133600"/>
              <a:gd name="connsiteY2" fmla="*/ 365125 h 365125"/>
              <a:gd name="connsiteX3" fmla="*/ 0 w 2133600"/>
              <a:gd name="connsiteY3" fmla="*/ 365125 h 365125"/>
              <a:gd name="connsiteX4" fmla="*/ 0 w 2133600"/>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365125">
                <a:moveTo>
                  <a:pt x="0" y="0"/>
                </a:moveTo>
                <a:lnTo>
                  <a:pt x="2133600" y="0"/>
                </a:lnTo>
                <a:lnTo>
                  <a:pt x="2133600" y="365125"/>
                </a:lnTo>
                <a:lnTo>
                  <a:pt x="0" y="365125"/>
                </a:lnTo>
                <a:lnTo>
                  <a:pt x="0" y="0"/>
                </a:lnTo>
                <a:close/>
              </a:path>
            </a:pathLst>
          </a:custGeom>
        </p:spPr>
        <p:txBody>
          <a:bodyPr vert="horz" lIns="91440" tIns="45720" rIns="91440" bIns="45720" rtlCol="0" anchor="ctr"/>
          <a:lstStyle>
            <a:lvl1pPr algn="r">
              <a:defRPr sz="1400">
                <a:solidFill>
                  <a:srgbClr val="52B62C"/>
                </a:solidFill>
                <a:latin typeface="Helvetica Neue"/>
                <a:cs typeface="Helvetica Neue"/>
              </a:defRPr>
            </a:lvl1pPr>
          </a:lstStyle>
          <a:p>
            <a:fld id="{9331019C-3939-5F43-B75D-CFD4E736BA37}" type="slidenum">
              <a:rPr lang="nl-NL"/>
              <a:pPr/>
              <a:t>‹nr.›</a:t>
            </a:fld>
            <a:endParaRPr lang="nl-NL"/>
          </a:p>
        </p:txBody>
      </p:sp>
    </p:spTree>
    <p:extLst>
      <p:ext uri="{BB962C8B-B14F-4D97-AF65-F5344CB8AC3E}">
        <p14:creationId xmlns:p14="http://schemas.microsoft.com/office/powerpoint/2010/main" val="404836265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Lst>
  <p:hf hdr="0" ftr="0" dt="0"/>
  <p:txStyles>
    <p:titleStyle>
      <a:lvl1pPr algn="l" defTabSz="457200" rtl="0" eaLnBrk="1" latinLnBrk="0" hangingPunct="1">
        <a:spcBef>
          <a:spcPct val="0"/>
        </a:spcBef>
        <a:buNone/>
        <a:defRPr sz="4800" b="0" i="0" kern="1200">
          <a:solidFill>
            <a:srgbClr val="58735D"/>
          </a:solidFill>
          <a:latin typeface="Helvetica Neue Bold Condensed"/>
          <a:ea typeface="+mj-ea"/>
          <a:cs typeface="Helvetica Neue Bold Condensed"/>
        </a:defRPr>
      </a:lvl1pPr>
    </p:titleStyle>
    <p:bodyStyle>
      <a:lvl1pPr marL="342900" indent="-342900" algn="l" defTabSz="457200" rtl="0" eaLnBrk="1" latinLnBrk="0" hangingPunct="1">
        <a:spcBef>
          <a:spcPct val="20000"/>
        </a:spcBef>
        <a:buClr>
          <a:srgbClr val="52B62C"/>
        </a:buClr>
        <a:buSzPct val="90000"/>
        <a:buFontTx/>
        <a:buBlip>
          <a:blip r:embed="rId8"/>
        </a:buBlip>
        <a:defRPr sz="3200" b="0" i="0" kern="1200">
          <a:solidFill>
            <a:srgbClr val="3A4D3E"/>
          </a:solidFill>
          <a:latin typeface="Helvetica Neue"/>
          <a:ea typeface="+mn-ea"/>
          <a:cs typeface="Helvetica Neue"/>
        </a:defRPr>
      </a:lvl1pPr>
      <a:lvl2pPr marL="742950" indent="-285750" algn="l" defTabSz="457200" rtl="0" eaLnBrk="1" latinLnBrk="0" hangingPunct="1">
        <a:spcBef>
          <a:spcPct val="20000"/>
        </a:spcBef>
        <a:buClr>
          <a:srgbClr val="52B62C"/>
        </a:buClr>
        <a:buFont typeface="Arial"/>
        <a:buChar char="•"/>
        <a:defRPr sz="2800" b="0" i="0" kern="1200">
          <a:solidFill>
            <a:srgbClr val="3A4D3E"/>
          </a:solidFill>
          <a:latin typeface="Helvetica Neue"/>
          <a:ea typeface="+mn-ea"/>
          <a:cs typeface="Helvetica Neue"/>
        </a:defRPr>
      </a:lvl2pPr>
      <a:lvl3pPr marL="1143000" indent="-228600" algn="l" defTabSz="457200" rtl="0" eaLnBrk="1" latinLnBrk="0" hangingPunct="1">
        <a:spcBef>
          <a:spcPct val="20000"/>
        </a:spcBef>
        <a:buClr>
          <a:srgbClr val="52B62C"/>
        </a:buClr>
        <a:buFont typeface="Arial"/>
        <a:buChar char="•"/>
        <a:defRPr sz="2400" b="0" i="0" kern="1200">
          <a:solidFill>
            <a:srgbClr val="3A4D3E"/>
          </a:solidFill>
          <a:latin typeface="Helvetica Neue"/>
          <a:ea typeface="+mn-ea"/>
          <a:cs typeface="Helvetica Neue"/>
        </a:defRPr>
      </a:lvl3pPr>
      <a:lvl4pPr marL="1600200" indent="-228600" algn="l" defTabSz="457200" rtl="0" eaLnBrk="1" latinLnBrk="0" hangingPunct="1">
        <a:spcBef>
          <a:spcPct val="20000"/>
        </a:spcBef>
        <a:buClr>
          <a:srgbClr val="52B62C"/>
        </a:buClr>
        <a:buFont typeface="Arial"/>
        <a:buChar char="–"/>
        <a:defRPr sz="2000" b="0" i="0" kern="1200">
          <a:solidFill>
            <a:srgbClr val="3A4D3E"/>
          </a:solidFill>
          <a:latin typeface="Helvetica Neue"/>
          <a:ea typeface="+mn-ea"/>
          <a:cs typeface="Helvetica Neue"/>
        </a:defRPr>
      </a:lvl4pPr>
      <a:lvl5pPr marL="2057400" indent="-228600" algn="l" defTabSz="457200" rtl="0" eaLnBrk="1" latinLnBrk="0" hangingPunct="1">
        <a:spcBef>
          <a:spcPct val="20000"/>
        </a:spcBef>
        <a:buClr>
          <a:srgbClr val="52B62C"/>
        </a:buClr>
        <a:buFont typeface="Arial"/>
        <a:buChar char="»"/>
        <a:defRPr sz="2000" b="0" i="0" kern="1200">
          <a:solidFill>
            <a:srgbClr val="3A4D3E"/>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om.nl/publish/pages/86060/1016.jp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NPLZJ4tT3L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smtClean="0"/>
              <a:t>Kwaliteitszorg voor </a:t>
            </a:r>
            <a:r>
              <a:rPr lang="nl-BE" dirty="0" err="1" smtClean="0"/>
              <a:t>dummies</a:t>
            </a:r>
            <a:r>
              <a:rPr lang="nl-BE" dirty="0" smtClean="0"/>
              <a:t>	</a:t>
            </a:r>
            <a:endParaRPr lang="nl-BE" dirty="0"/>
          </a:p>
        </p:txBody>
      </p:sp>
      <p:sp>
        <p:nvSpPr>
          <p:cNvPr id="3" name="Ondertitel 2"/>
          <p:cNvSpPr>
            <a:spLocks noGrp="1"/>
          </p:cNvSpPr>
          <p:nvPr>
            <p:ph type="subTitle" idx="1"/>
          </p:nvPr>
        </p:nvSpPr>
        <p:spPr/>
        <p:txBody>
          <a:bodyPr/>
          <a:lstStyle/>
          <a:p>
            <a:r>
              <a:rPr lang="nl-BE" dirty="0" smtClean="0"/>
              <a:t>Wat is de plaats van kwaliteit in een </a:t>
            </a:r>
            <a:r>
              <a:rPr lang="nl-BE" smtClean="0"/>
              <a:t>zelfsturend </a:t>
            </a:r>
            <a:r>
              <a:rPr lang="nl-BE" smtClean="0"/>
              <a:t>team?</a:t>
            </a:r>
            <a:endParaRPr lang="nl-BE" dirty="0"/>
          </a:p>
        </p:txBody>
      </p:sp>
    </p:spTree>
    <p:extLst>
      <p:ext uri="{BB962C8B-B14F-4D97-AF65-F5344CB8AC3E}">
        <p14:creationId xmlns:p14="http://schemas.microsoft.com/office/powerpoint/2010/main" val="356638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pPr eaLnBrk="1" hangingPunct="1"/>
            <a:r>
              <a:rPr lang="nl-BE" sz="3200" dirty="0" smtClean="0"/>
              <a:t>Aanleiding</a:t>
            </a:r>
          </a:p>
        </p:txBody>
      </p:sp>
      <p:sp>
        <p:nvSpPr>
          <p:cNvPr id="7171" name="Tijdelijke aanduiding voor inhoud 2"/>
          <p:cNvSpPr>
            <a:spLocks noGrp="1"/>
          </p:cNvSpPr>
          <p:nvPr>
            <p:ph idx="1"/>
          </p:nvPr>
        </p:nvSpPr>
        <p:spPr/>
        <p:txBody>
          <a:bodyPr/>
          <a:lstStyle/>
          <a:p>
            <a:pPr eaLnBrk="1" hangingPunct="1"/>
            <a:r>
              <a:rPr lang="nl-BE" sz="2600" dirty="0" smtClean="0"/>
              <a:t>We werken te weinig (expliciet) met doelen</a:t>
            </a:r>
          </a:p>
          <a:p>
            <a:pPr lvl="1"/>
            <a:r>
              <a:rPr lang="nl-BE" sz="2200" dirty="0" smtClean="0"/>
              <a:t>Zowel op teamniveau</a:t>
            </a:r>
          </a:p>
          <a:p>
            <a:pPr lvl="1"/>
            <a:r>
              <a:rPr lang="nl-BE" sz="2200" dirty="0" smtClean="0"/>
              <a:t>Op organisatieniveau (tussen teams, werkgroepen,…)</a:t>
            </a:r>
          </a:p>
          <a:p>
            <a:pPr eaLnBrk="1" hangingPunct="1"/>
            <a:r>
              <a:rPr lang="nl-BE" sz="2600" dirty="0" smtClean="0"/>
              <a:t>Een verlangen naar het werken met goede doelen….</a:t>
            </a:r>
          </a:p>
          <a:p>
            <a:pPr lvl="1"/>
            <a:r>
              <a:rPr lang="nl-BE" sz="2200" dirty="0" smtClean="0"/>
              <a:t>om efficiënter te werken?!</a:t>
            </a:r>
          </a:p>
          <a:p>
            <a:pPr lvl="1"/>
            <a:r>
              <a:rPr lang="nl-BE" sz="2200" dirty="0" smtClean="0"/>
              <a:t>om duidelijkheid te hebben als team</a:t>
            </a:r>
          </a:p>
          <a:p>
            <a:pPr lvl="1"/>
            <a:r>
              <a:rPr lang="nl-BE" sz="2200" dirty="0" smtClean="0"/>
              <a:t>Om een taal te hebben naar elkaar toe</a:t>
            </a:r>
          </a:p>
          <a:p>
            <a:pPr eaLnBrk="1" hangingPunct="1"/>
            <a:r>
              <a:rPr lang="nl-BE" sz="2600" dirty="0" smtClean="0"/>
              <a:t>… maar de vaststelling dat doelen opstellen niet eenvoudig is </a:t>
            </a:r>
          </a:p>
        </p:txBody>
      </p:sp>
      <p:sp>
        <p:nvSpPr>
          <p:cNvPr id="4" name="Tijdelijke aanduiding voor dianummer 3"/>
          <p:cNvSpPr>
            <a:spLocks noGrp="1"/>
          </p:cNvSpPr>
          <p:nvPr>
            <p:ph type="sldNum" sz="quarter" idx="10"/>
          </p:nvPr>
        </p:nvSpPr>
        <p:spPr/>
        <p:txBody>
          <a:bodyPr/>
          <a:lstStyle/>
          <a:p>
            <a:pPr>
              <a:defRPr/>
            </a:pPr>
            <a:fld id="{6F22A323-3D7A-4C1E-BC20-F524CCDB4A53}" type="slidenum">
              <a:rPr lang="nl-NL" smtClean="0"/>
              <a:pPr>
                <a:defRPr/>
              </a:pPr>
              <a:t>10</a:t>
            </a:fld>
            <a:endParaRPr lang="nl-NL" dirty="0"/>
          </a:p>
        </p:txBody>
      </p:sp>
    </p:spTree>
    <p:extLst>
      <p:ext uri="{BB962C8B-B14F-4D97-AF65-F5344CB8AC3E}">
        <p14:creationId xmlns:p14="http://schemas.microsoft.com/office/powerpoint/2010/main" val="387125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anim calcmode="lin" valueType="num">
                                      <p:cBhvr additive="base">
                                        <p:cTn id="11"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7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anim calcmode="lin" valueType="num">
                                      <p:cBhvr additive="base">
                                        <p:cTn id="15"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 calcmode="lin" valueType="num">
                                      <p:cBhvr additive="base">
                                        <p:cTn id="21"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171">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 calcmode="lin" valueType="num">
                                      <p:cBhvr additive="base">
                                        <p:cTn id="25"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171">
                                            <p:txEl>
                                              <p:pRg st="5" end="5"/>
                                            </p:txEl>
                                          </p:spTgt>
                                        </p:tgtEl>
                                        <p:attrNameLst>
                                          <p:attrName>style.visibility</p:attrName>
                                        </p:attrNameLst>
                                      </p:cBhvr>
                                      <p:to>
                                        <p:strVal val="visible"/>
                                      </p:to>
                                    </p:set>
                                    <p:anim calcmode="lin" valueType="num">
                                      <p:cBhvr additive="base">
                                        <p:cTn id="29"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171">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171">
                                            <p:txEl>
                                              <p:pRg st="6" end="6"/>
                                            </p:txEl>
                                          </p:spTgt>
                                        </p:tgtEl>
                                        <p:attrNameLst>
                                          <p:attrName>style.visibility</p:attrName>
                                        </p:attrNameLst>
                                      </p:cBhvr>
                                      <p:to>
                                        <p:strVal val="visible"/>
                                      </p:to>
                                    </p:set>
                                    <p:anim calcmode="lin" valueType="num">
                                      <p:cBhvr additive="base">
                                        <p:cTn id="33"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171">
                                            <p:txEl>
                                              <p:pRg st="7" end="7"/>
                                            </p:txEl>
                                          </p:spTgt>
                                        </p:tgtEl>
                                        <p:attrNameLst>
                                          <p:attrName>style.visibility</p:attrName>
                                        </p:attrNameLst>
                                      </p:cBhvr>
                                      <p:to>
                                        <p:strVal val="visible"/>
                                      </p:to>
                                    </p:set>
                                    <p:anim calcmode="lin" valueType="num">
                                      <p:cBhvr additive="base">
                                        <p:cTn id="39"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p:cNvSpPr>
            <a:spLocks noGrp="1"/>
          </p:cNvSpPr>
          <p:nvPr>
            <p:ph type="title"/>
          </p:nvPr>
        </p:nvSpPr>
        <p:spPr/>
        <p:txBody>
          <a:bodyPr/>
          <a:lstStyle/>
          <a:p>
            <a:r>
              <a:rPr lang="nl-BE" sz="3200" dirty="0"/>
              <a:t>De </a:t>
            </a:r>
            <a:r>
              <a:rPr lang="nl-BE" sz="3200" dirty="0" smtClean="0"/>
              <a:t>kwaliteitscirkel en doelstellingen</a:t>
            </a:r>
          </a:p>
        </p:txBody>
      </p:sp>
      <p:sp>
        <p:nvSpPr>
          <p:cNvPr id="54275" name="Tijdelijke aanduiding voor inhoud 2"/>
          <p:cNvSpPr>
            <a:spLocks noGrp="1"/>
          </p:cNvSpPr>
          <p:nvPr>
            <p:ph idx="1"/>
          </p:nvPr>
        </p:nvSpPr>
        <p:spPr>
          <a:xfrm>
            <a:off x="539552" y="1268760"/>
            <a:ext cx="8091487" cy="4708525"/>
          </a:xfrm>
        </p:spPr>
        <p:txBody>
          <a:bodyPr/>
          <a:lstStyle/>
          <a:p>
            <a:pPr eaLnBrk="1" hangingPunct="1"/>
            <a:r>
              <a:rPr lang="nl-BE" sz="2200" b="1" dirty="0" smtClean="0"/>
              <a:t>PLAN</a:t>
            </a:r>
            <a:r>
              <a:rPr lang="nl-BE" sz="2200" dirty="0" smtClean="0"/>
              <a:t> : Kijk naar huidige werkzaamheden, stel verbeterplan, </a:t>
            </a:r>
            <a:r>
              <a:rPr lang="nl-BE" sz="2200" dirty="0" smtClean="0">
                <a:solidFill>
                  <a:srgbClr val="FF0000"/>
                </a:solidFill>
              </a:rPr>
              <a:t>leg doelstellingen vast. </a:t>
            </a:r>
          </a:p>
          <a:p>
            <a:pPr eaLnBrk="1" hangingPunct="1"/>
            <a:endParaRPr lang="nl-BE" sz="2200" dirty="0" smtClean="0"/>
          </a:p>
          <a:p>
            <a:pPr eaLnBrk="1" hangingPunct="1"/>
            <a:r>
              <a:rPr lang="nl-BE" sz="2200" b="1" dirty="0" smtClean="0"/>
              <a:t>DO</a:t>
            </a:r>
            <a:r>
              <a:rPr lang="nl-BE" sz="2200" dirty="0" smtClean="0"/>
              <a:t> : Voer de plannen uit</a:t>
            </a:r>
          </a:p>
          <a:p>
            <a:pPr eaLnBrk="1" hangingPunct="1"/>
            <a:endParaRPr lang="nl-BE" sz="2000" dirty="0" smtClean="0"/>
          </a:p>
          <a:p>
            <a:pPr eaLnBrk="1" hangingPunct="1"/>
            <a:r>
              <a:rPr lang="nl-BE" sz="2200" b="1" dirty="0" smtClean="0"/>
              <a:t>CHECK</a:t>
            </a:r>
            <a:r>
              <a:rPr lang="nl-BE" sz="2200" dirty="0" smtClean="0"/>
              <a:t> : Meet het resultaat van de verbetering, vergelijk met oorspronkelijke situatie en </a:t>
            </a:r>
          </a:p>
          <a:p>
            <a:pPr eaLnBrk="1" hangingPunct="1">
              <a:buFont typeface="Wingdings 3" pitchFamily="18" charset="2"/>
              <a:buNone/>
            </a:pPr>
            <a:r>
              <a:rPr lang="nl-BE" sz="2200" dirty="0" smtClean="0"/>
              <a:t>	</a:t>
            </a:r>
            <a:r>
              <a:rPr lang="nl-BE" sz="2200" dirty="0" smtClean="0">
                <a:solidFill>
                  <a:srgbClr val="FF0000"/>
                </a:solidFill>
              </a:rPr>
              <a:t>toets aan vastgestelde </a:t>
            </a:r>
          </a:p>
          <a:p>
            <a:pPr eaLnBrk="1" hangingPunct="1">
              <a:buFont typeface="Wingdings 3" pitchFamily="18" charset="2"/>
              <a:buNone/>
            </a:pPr>
            <a:r>
              <a:rPr lang="nl-BE" sz="2200" dirty="0" smtClean="0">
                <a:solidFill>
                  <a:srgbClr val="FF0000"/>
                </a:solidFill>
              </a:rPr>
              <a:t>	doelstellingen. </a:t>
            </a:r>
          </a:p>
          <a:p>
            <a:pPr eaLnBrk="1" hangingPunct="1"/>
            <a:endParaRPr lang="nl-BE" sz="2200" dirty="0" smtClean="0"/>
          </a:p>
          <a:p>
            <a:pPr eaLnBrk="1" hangingPunct="1"/>
            <a:r>
              <a:rPr lang="nl-BE" sz="2200" b="1" dirty="0" smtClean="0"/>
              <a:t>ACT</a:t>
            </a:r>
            <a:r>
              <a:rPr lang="nl-BE" sz="2200" dirty="0" smtClean="0"/>
              <a:t> : Evalueer analyse en </a:t>
            </a:r>
          </a:p>
          <a:p>
            <a:pPr eaLnBrk="1" hangingPunct="1">
              <a:buFont typeface="Wingdings 3" pitchFamily="18" charset="2"/>
              <a:buNone/>
            </a:pPr>
            <a:r>
              <a:rPr lang="nl-BE" sz="2200" dirty="0" smtClean="0"/>
              <a:t>	neem een besluit: verbetering </a:t>
            </a:r>
          </a:p>
          <a:p>
            <a:pPr eaLnBrk="1" hangingPunct="1">
              <a:buFont typeface="Wingdings 3" pitchFamily="18" charset="2"/>
              <a:buNone/>
            </a:pPr>
            <a:r>
              <a:rPr lang="nl-BE" sz="2200" dirty="0" smtClean="0"/>
              <a:t>	in gehele proces of verbetering niet doorvoeren</a:t>
            </a:r>
          </a:p>
          <a:p>
            <a:pPr eaLnBrk="1" hangingPunct="1"/>
            <a:endParaRPr lang="nl-BE" sz="2000" dirty="0" smtClean="0"/>
          </a:p>
        </p:txBody>
      </p:sp>
      <p:sp>
        <p:nvSpPr>
          <p:cNvPr id="4" name="Tijdelijke aanduiding voor dianummer 3"/>
          <p:cNvSpPr>
            <a:spLocks noGrp="1"/>
          </p:cNvSpPr>
          <p:nvPr>
            <p:ph type="sldNum" sz="quarter" idx="10"/>
          </p:nvPr>
        </p:nvSpPr>
        <p:spPr/>
        <p:txBody>
          <a:bodyPr/>
          <a:lstStyle/>
          <a:p>
            <a:pPr>
              <a:defRPr/>
            </a:pPr>
            <a:fld id="{56308317-BAA7-45F4-A951-2C8364576F2B}" type="slidenum">
              <a:rPr lang="nl-NL" smtClean="0"/>
              <a:pPr>
                <a:defRPr/>
              </a:pPr>
              <a:t>11</a:t>
            </a:fld>
            <a:endParaRPr lang="nl-NL"/>
          </a:p>
        </p:txBody>
      </p:sp>
      <p:pic>
        <p:nvPicPr>
          <p:cNvPr id="54277" name="Afbeelding 5" descr="Bekijk de afbeelding op ware groott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7938" y="4149080"/>
            <a:ext cx="21431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634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275">
                                            <p:txEl>
                                              <p:pRg st="2" end="2"/>
                                            </p:txEl>
                                          </p:spTgt>
                                        </p:tgtEl>
                                        <p:attrNameLst>
                                          <p:attrName>style.visibility</p:attrName>
                                        </p:attrNameLst>
                                      </p:cBhvr>
                                      <p:to>
                                        <p:strVal val="visible"/>
                                      </p:to>
                                    </p:set>
                                    <p:anim calcmode="lin" valueType="num">
                                      <p:cBhvr additive="base">
                                        <p:cTn id="13"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4275">
                                            <p:txEl>
                                              <p:pRg st="4" end="4"/>
                                            </p:txEl>
                                          </p:spTgt>
                                        </p:tgtEl>
                                        <p:attrNameLst>
                                          <p:attrName>style.visibility</p:attrName>
                                        </p:attrNameLst>
                                      </p:cBhvr>
                                      <p:to>
                                        <p:strVal val="visible"/>
                                      </p:to>
                                    </p:set>
                                    <p:anim calcmode="lin" valueType="num">
                                      <p:cBhvr additive="base">
                                        <p:cTn id="19" dur="500" fill="hold"/>
                                        <p:tgtEl>
                                          <p:spTgt spid="5427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27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4275">
                                            <p:txEl>
                                              <p:pRg st="5" end="5"/>
                                            </p:txEl>
                                          </p:spTgt>
                                        </p:tgtEl>
                                        <p:attrNameLst>
                                          <p:attrName>style.visibility</p:attrName>
                                        </p:attrNameLst>
                                      </p:cBhvr>
                                      <p:to>
                                        <p:strVal val="visible"/>
                                      </p:to>
                                    </p:set>
                                    <p:anim calcmode="lin" valueType="num">
                                      <p:cBhvr additive="base">
                                        <p:cTn id="23" dur="500" fill="hold"/>
                                        <p:tgtEl>
                                          <p:spTgt spid="5427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4275">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4275">
                                            <p:txEl>
                                              <p:pRg st="6" end="6"/>
                                            </p:txEl>
                                          </p:spTgt>
                                        </p:tgtEl>
                                        <p:attrNameLst>
                                          <p:attrName>style.visibility</p:attrName>
                                        </p:attrNameLst>
                                      </p:cBhvr>
                                      <p:to>
                                        <p:strVal val="visible"/>
                                      </p:to>
                                    </p:set>
                                    <p:anim calcmode="lin" valueType="num">
                                      <p:cBhvr additive="base">
                                        <p:cTn id="27" dur="500" fill="hold"/>
                                        <p:tgtEl>
                                          <p:spTgt spid="5427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42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4275">
                                            <p:txEl>
                                              <p:pRg st="8" end="8"/>
                                            </p:txEl>
                                          </p:spTgt>
                                        </p:tgtEl>
                                        <p:attrNameLst>
                                          <p:attrName>style.visibility</p:attrName>
                                        </p:attrNameLst>
                                      </p:cBhvr>
                                      <p:to>
                                        <p:strVal val="visible"/>
                                      </p:to>
                                    </p:set>
                                    <p:anim calcmode="lin" valueType="num">
                                      <p:cBhvr additive="base">
                                        <p:cTn id="33" dur="500" fill="hold"/>
                                        <p:tgtEl>
                                          <p:spTgt spid="54275">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4275">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4275">
                                            <p:txEl>
                                              <p:pRg st="9" end="9"/>
                                            </p:txEl>
                                          </p:spTgt>
                                        </p:tgtEl>
                                        <p:attrNameLst>
                                          <p:attrName>style.visibility</p:attrName>
                                        </p:attrNameLst>
                                      </p:cBhvr>
                                      <p:to>
                                        <p:strVal val="visible"/>
                                      </p:to>
                                    </p:set>
                                    <p:anim calcmode="lin" valueType="num">
                                      <p:cBhvr additive="base">
                                        <p:cTn id="37" dur="500" fill="hold"/>
                                        <p:tgtEl>
                                          <p:spTgt spid="5427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4275">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4275">
                                            <p:txEl>
                                              <p:pRg st="10" end="10"/>
                                            </p:txEl>
                                          </p:spTgt>
                                        </p:tgtEl>
                                        <p:attrNameLst>
                                          <p:attrName>style.visibility</p:attrName>
                                        </p:attrNameLst>
                                      </p:cBhvr>
                                      <p:to>
                                        <p:strVal val="visible"/>
                                      </p:to>
                                    </p:set>
                                    <p:anim calcmode="lin" valueType="num">
                                      <p:cBhvr additive="base">
                                        <p:cTn id="41" dur="500" fill="hold"/>
                                        <p:tgtEl>
                                          <p:spTgt spid="54275">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427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sp>
        <p:nvSpPr>
          <p:cNvPr id="3" name="Tijdelijke aanduiding voor inhoud 2"/>
          <p:cNvSpPr>
            <a:spLocks noGrp="1"/>
          </p:cNvSpPr>
          <p:nvPr>
            <p:ph idx="1"/>
          </p:nvPr>
        </p:nvSpPr>
        <p:spPr/>
        <p:txBody>
          <a:bodyPr/>
          <a:lstStyle/>
          <a:p>
            <a:pPr marL="0" indent="0" algn="ctr">
              <a:buNone/>
            </a:pPr>
            <a:r>
              <a:rPr lang="nl-BE" sz="4800" dirty="0" smtClean="0"/>
              <a:t>Welke kaders zijn er?</a:t>
            </a:r>
          </a:p>
          <a:p>
            <a:pPr marL="0" indent="0">
              <a:buNone/>
            </a:pPr>
            <a:r>
              <a:rPr lang="nl-BE" dirty="0" smtClean="0"/>
              <a:t>------------------------------------------------------------------</a:t>
            </a:r>
          </a:p>
          <a:p>
            <a:pPr marL="0" indent="0">
              <a:buNone/>
            </a:pPr>
            <a:endParaRPr lang="nl-BE" dirty="0"/>
          </a:p>
          <a:p>
            <a:pPr marL="0" indent="0" algn="ctr">
              <a:buNone/>
            </a:pPr>
            <a:r>
              <a:rPr lang="nl-BE" sz="3600" b="1" dirty="0" smtClean="0"/>
              <a:t>U-SMART+ doelen</a:t>
            </a:r>
          </a:p>
          <a:p>
            <a:pPr marL="0" indent="0" algn="ctr">
              <a:buNone/>
            </a:pPr>
            <a:r>
              <a:rPr lang="nl-BE" sz="3600" b="1" dirty="0" smtClean="0"/>
              <a:t>FUZZY</a:t>
            </a:r>
          </a:p>
          <a:p>
            <a:pPr marL="0" indent="0" algn="ctr">
              <a:buNone/>
            </a:pPr>
            <a:r>
              <a:rPr lang="nl-BE" sz="3600" b="1" dirty="0" smtClean="0"/>
              <a:t>MAGIE</a:t>
            </a:r>
            <a:endParaRPr lang="nl-BE" sz="3600" b="1" dirty="0"/>
          </a:p>
        </p:txBody>
      </p:sp>
      <p:sp>
        <p:nvSpPr>
          <p:cNvPr id="4" name="Tijdelijke aanduiding voor dianummer 3"/>
          <p:cNvSpPr>
            <a:spLocks noGrp="1"/>
          </p:cNvSpPr>
          <p:nvPr>
            <p:ph type="sldNum" sz="quarter" idx="10"/>
          </p:nvPr>
        </p:nvSpPr>
        <p:spPr/>
        <p:txBody>
          <a:bodyPr/>
          <a:lstStyle/>
          <a:p>
            <a:pPr>
              <a:defRPr/>
            </a:pPr>
            <a:fld id="{68129A44-635F-4542-8F96-05B80416E334}" type="slidenum">
              <a:rPr lang="nl-NL" smtClean="0"/>
              <a:pPr>
                <a:defRPr/>
              </a:pPr>
              <a:t>12</a:t>
            </a:fld>
            <a:endParaRPr lang="nl-NL" dirty="0"/>
          </a:p>
        </p:txBody>
      </p:sp>
    </p:spTree>
    <p:extLst>
      <p:ext uri="{BB962C8B-B14F-4D97-AF65-F5344CB8AC3E}">
        <p14:creationId xmlns:p14="http://schemas.microsoft.com/office/powerpoint/2010/main" val="532972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3200" dirty="0" smtClean="0"/>
              <a:t>U-SMART + in google</a:t>
            </a:r>
            <a:endParaRPr lang="nl-BE" sz="3200" dirty="0"/>
          </a:p>
        </p:txBody>
      </p:sp>
      <p:sp>
        <p:nvSpPr>
          <p:cNvPr id="4" name="Tijdelijke aanduiding voor dianummer 3"/>
          <p:cNvSpPr>
            <a:spLocks noGrp="1"/>
          </p:cNvSpPr>
          <p:nvPr>
            <p:ph type="sldNum" sz="quarter" idx="10"/>
          </p:nvPr>
        </p:nvSpPr>
        <p:spPr/>
        <p:txBody>
          <a:bodyPr/>
          <a:lstStyle/>
          <a:p>
            <a:pPr>
              <a:defRPr/>
            </a:pPr>
            <a:fld id="{68129A44-635F-4542-8F96-05B80416E334}" type="slidenum">
              <a:rPr lang="nl-NL" smtClean="0"/>
              <a:pPr>
                <a:defRPr/>
              </a:pPr>
              <a:t>13</a:t>
            </a:fld>
            <a:endParaRPr lang="nl-NL" dirty="0"/>
          </a:p>
        </p:txBody>
      </p:sp>
      <p:pic>
        <p:nvPicPr>
          <p:cNvPr id="5" name="Tijdelijke aanduiding voor inhoud 4" descr="http://upload.wikimedia.org/wikipedia/commons/2/21/Smart_Fortwo_passion_front.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341646"/>
            <a:ext cx="6048672" cy="4966493"/>
          </a:xfrm>
          <a:prstGeom prst="rect">
            <a:avLst/>
          </a:prstGeom>
          <a:noFill/>
          <a:ln>
            <a:noFill/>
          </a:ln>
        </p:spPr>
      </p:pic>
    </p:spTree>
    <p:extLst>
      <p:ext uri="{BB962C8B-B14F-4D97-AF65-F5344CB8AC3E}">
        <p14:creationId xmlns:p14="http://schemas.microsoft.com/office/powerpoint/2010/main" val="3814024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3200" dirty="0" smtClean="0"/>
              <a:t>U-SMART+ doelen</a:t>
            </a:r>
            <a:endParaRPr lang="nl-BE" sz="3200" dirty="0"/>
          </a:p>
        </p:txBody>
      </p:sp>
      <p:sp>
        <p:nvSpPr>
          <p:cNvPr id="3" name="Tijdelijke aanduiding voor inhoud 2"/>
          <p:cNvSpPr>
            <a:spLocks noGrp="1"/>
          </p:cNvSpPr>
          <p:nvPr>
            <p:ph idx="1"/>
          </p:nvPr>
        </p:nvSpPr>
        <p:spPr/>
        <p:txBody>
          <a:bodyPr/>
          <a:lstStyle/>
          <a:p>
            <a:r>
              <a:rPr lang="nl-BE" sz="2800" dirty="0" smtClean="0"/>
              <a:t>Waar moeten goede doelen aan voldoen? (U-smart+)</a:t>
            </a:r>
          </a:p>
          <a:p>
            <a:pPr lvl="1"/>
            <a:r>
              <a:rPr lang="nl-BE" sz="2400" b="1" u="sng" dirty="0" smtClean="0"/>
              <a:t>U</a:t>
            </a:r>
            <a:r>
              <a:rPr lang="nl-BE" sz="2400" dirty="0" smtClean="0"/>
              <a:t>itdagend</a:t>
            </a:r>
          </a:p>
          <a:p>
            <a:pPr lvl="1"/>
            <a:r>
              <a:rPr lang="nl-BE" sz="2400" b="1" u="sng" dirty="0" smtClean="0"/>
              <a:t>S</a:t>
            </a:r>
            <a:r>
              <a:rPr lang="nl-BE" sz="2400" dirty="0" smtClean="0"/>
              <a:t>pecifiek</a:t>
            </a:r>
          </a:p>
          <a:p>
            <a:pPr lvl="1"/>
            <a:r>
              <a:rPr lang="nl-BE" sz="2400" b="1" u="sng" dirty="0" smtClean="0"/>
              <a:t>M</a:t>
            </a:r>
            <a:r>
              <a:rPr lang="nl-BE" sz="2400" dirty="0" smtClean="0"/>
              <a:t>eetbaar</a:t>
            </a:r>
          </a:p>
          <a:p>
            <a:pPr lvl="1"/>
            <a:r>
              <a:rPr lang="nl-BE" sz="2400" b="1" u="sng" dirty="0" smtClean="0"/>
              <a:t>A</a:t>
            </a:r>
            <a:r>
              <a:rPr lang="nl-BE" sz="2400" dirty="0" smtClean="0"/>
              <a:t>anvaardbaar</a:t>
            </a:r>
          </a:p>
          <a:p>
            <a:pPr lvl="1"/>
            <a:r>
              <a:rPr lang="nl-BE" sz="2400" b="1" u="sng" dirty="0" smtClean="0"/>
              <a:t>R</a:t>
            </a:r>
            <a:r>
              <a:rPr lang="nl-BE" sz="2400" dirty="0" smtClean="0"/>
              <a:t>ealistisch</a:t>
            </a:r>
          </a:p>
          <a:p>
            <a:pPr lvl="1"/>
            <a:r>
              <a:rPr lang="nl-BE" sz="2400" b="1" u="sng" dirty="0" smtClean="0"/>
              <a:t>T</a:t>
            </a:r>
            <a:r>
              <a:rPr lang="nl-BE" sz="2400" dirty="0" smtClean="0"/>
              <a:t>ijdsgebonden</a:t>
            </a:r>
          </a:p>
          <a:p>
            <a:pPr lvl="1"/>
            <a:r>
              <a:rPr lang="nl-BE" sz="2400" b="1" u="sng" dirty="0" smtClean="0"/>
              <a:t>+</a:t>
            </a:r>
            <a:r>
              <a:rPr lang="nl-BE" sz="2400" dirty="0" smtClean="0"/>
              <a:t> positief</a:t>
            </a:r>
          </a:p>
          <a:p>
            <a:pPr lvl="1"/>
            <a:endParaRPr lang="nl-BE" sz="2400" dirty="0" smtClean="0"/>
          </a:p>
          <a:p>
            <a:pPr marL="57150" indent="0">
              <a:buNone/>
            </a:pPr>
            <a:endParaRPr lang="nl-BE" sz="2400" dirty="0" smtClean="0"/>
          </a:p>
          <a:p>
            <a:pPr lvl="1"/>
            <a:endParaRPr lang="nl-BE" sz="2000" dirty="0"/>
          </a:p>
          <a:p>
            <a:pPr marL="457200" lvl="1" indent="0">
              <a:buNone/>
            </a:pPr>
            <a:endParaRPr lang="nl-BE" sz="2000" dirty="0" smtClean="0"/>
          </a:p>
        </p:txBody>
      </p:sp>
      <p:sp>
        <p:nvSpPr>
          <p:cNvPr id="4" name="Tijdelijke aanduiding voor dianummer 3"/>
          <p:cNvSpPr>
            <a:spLocks noGrp="1"/>
          </p:cNvSpPr>
          <p:nvPr>
            <p:ph type="sldNum" sz="quarter" idx="10"/>
          </p:nvPr>
        </p:nvSpPr>
        <p:spPr/>
        <p:txBody>
          <a:bodyPr/>
          <a:lstStyle/>
          <a:p>
            <a:pPr>
              <a:defRPr/>
            </a:pPr>
            <a:fld id="{836BBEB3-386D-4BB3-8D42-BD91984DE74B}" type="slidenum">
              <a:rPr lang="nl-NL" smtClean="0"/>
              <a:pPr>
                <a:defRPr/>
              </a:pPr>
              <a:t>14</a:t>
            </a:fld>
            <a:endParaRPr lang="nl-NL" dirty="0"/>
          </a:p>
        </p:txBody>
      </p:sp>
    </p:spTree>
    <p:extLst>
      <p:ext uri="{BB962C8B-B14F-4D97-AF65-F5344CB8AC3E}">
        <p14:creationId xmlns:p14="http://schemas.microsoft.com/office/powerpoint/2010/main" val="418116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3200" dirty="0" smtClean="0"/>
              <a:t>U-smart+ doelen</a:t>
            </a:r>
            <a:endParaRPr lang="nl-BE" sz="3200" dirty="0"/>
          </a:p>
        </p:txBody>
      </p:sp>
      <p:sp>
        <p:nvSpPr>
          <p:cNvPr id="3" name="Tijdelijke aanduiding voor inhoud 2"/>
          <p:cNvSpPr>
            <a:spLocks noGrp="1"/>
          </p:cNvSpPr>
          <p:nvPr>
            <p:ph idx="1"/>
          </p:nvPr>
        </p:nvSpPr>
        <p:spPr>
          <a:xfrm>
            <a:off x="107505" y="1331913"/>
            <a:ext cx="9036496" cy="5168900"/>
          </a:xfrm>
        </p:spPr>
        <p:txBody>
          <a:bodyPr/>
          <a:lstStyle/>
          <a:p>
            <a:r>
              <a:rPr lang="nl-BE" sz="2400" dirty="0" smtClean="0"/>
              <a:t>Waar moeten goede doelen aan voldoen? (U-smart+)</a:t>
            </a:r>
          </a:p>
          <a:p>
            <a:pPr lvl="1"/>
            <a:r>
              <a:rPr lang="nl-BE" sz="2400" b="1" dirty="0" smtClean="0"/>
              <a:t>U</a:t>
            </a:r>
            <a:r>
              <a:rPr lang="nl-BE" sz="2400" dirty="0" smtClean="0"/>
              <a:t>itdagend</a:t>
            </a:r>
          </a:p>
          <a:p>
            <a:pPr lvl="2"/>
            <a:r>
              <a:rPr lang="nl-BE" sz="2200" b="1" dirty="0" smtClean="0"/>
              <a:t>Niet</a:t>
            </a:r>
            <a:r>
              <a:rPr lang="nl-BE" sz="2200" dirty="0" smtClean="0"/>
              <a:t>: Ik wacht op vragen van de school voor ik actie ondernemen</a:t>
            </a:r>
          </a:p>
          <a:p>
            <a:pPr lvl="2"/>
            <a:r>
              <a:rPr lang="nl-BE" sz="2200" b="1" dirty="0" smtClean="0"/>
              <a:t>Wel</a:t>
            </a:r>
            <a:r>
              <a:rPr lang="nl-BE" sz="2200" dirty="0" smtClean="0"/>
              <a:t>: Het CLB contacteert de school (leerlingbegeleider) elke XXX om te vragen of er zaken moeten besproken worden. </a:t>
            </a:r>
          </a:p>
          <a:p>
            <a:pPr lvl="2"/>
            <a:r>
              <a:rPr lang="nl-BE" sz="2200" dirty="0" smtClean="0"/>
              <a:t>Te gemakkelijk doel niet interessant, daagt niet uit! Durf de uitdaging aan te gaan.</a:t>
            </a:r>
            <a:endParaRPr lang="nl-BE" sz="2200" dirty="0"/>
          </a:p>
          <a:p>
            <a:pPr lvl="2"/>
            <a:endParaRPr lang="nl-BE" sz="800" dirty="0" smtClean="0"/>
          </a:p>
          <a:p>
            <a:pPr lvl="1"/>
            <a:r>
              <a:rPr lang="nl-BE" sz="2400" b="1" dirty="0" smtClean="0"/>
              <a:t>S</a:t>
            </a:r>
            <a:r>
              <a:rPr lang="nl-BE" sz="2400" dirty="0" smtClean="0"/>
              <a:t>pecifiek:</a:t>
            </a:r>
          </a:p>
          <a:p>
            <a:pPr lvl="2"/>
            <a:r>
              <a:rPr lang="nl-BE" sz="2200" b="1" dirty="0" smtClean="0"/>
              <a:t>Niet</a:t>
            </a:r>
            <a:r>
              <a:rPr lang="nl-BE" sz="2200" dirty="0" smtClean="0"/>
              <a:t>: we evalueren elk jaar de afsprakennota’s</a:t>
            </a:r>
          </a:p>
          <a:p>
            <a:pPr lvl="2"/>
            <a:r>
              <a:rPr lang="nl-BE" sz="2200" b="1" dirty="0" smtClean="0"/>
              <a:t>Wel</a:t>
            </a:r>
            <a:r>
              <a:rPr lang="nl-BE" sz="2200" dirty="0" smtClean="0"/>
              <a:t>: we evalueren in september 2017 de afsprakennota’s met behulp van een sjabloon dat we in elke school gebruiken. </a:t>
            </a:r>
          </a:p>
          <a:p>
            <a:pPr lvl="2"/>
            <a:r>
              <a:rPr lang="nl-BE" sz="1800" dirty="0" smtClean="0"/>
              <a:t>Omschrijf het doel duidelijk en concreet. Het moet een </a:t>
            </a:r>
            <a:r>
              <a:rPr lang="nl-BE" sz="1800" b="1" dirty="0" smtClean="0"/>
              <a:t>waarneembare</a:t>
            </a:r>
            <a:r>
              <a:rPr lang="nl-BE" sz="1800" dirty="0" smtClean="0"/>
              <a:t> actie, gedrag of resultaat beschrijven </a:t>
            </a:r>
          </a:p>
          <a:p>
            <a:pPr lvl="1"/>
            <a:endParaRPr lang="nl-BE" sz="2400" dirty="0" smtClean="0"/>
          </a:p>
          <a:p>
            <a:pPr marL="57150" indent="0">
              <a:buNone/>
            </a:pPr>
            <a:endParaRPr lang="nl-BE" sz="2400" dirty="0" smtClean="0"/>
          </a:p>
          <a:p>
            <a:pPr lvl="1"/>
            <a:endParaRPr lang="nl-BE" sz="2000" dirty="0"/>
          </a:p>
          <a:p>
            <a:pPr marL="457200" lvl="1" indent="0">
              <a:buNone/>
            </a:pPr>
            <a:endParaRPr lang="nl-BE" sz="2000" dirty="0" smtClean="0"/>
          </a:p>
        </p:txBody>
      </p:sp>
      <p:sp>
        <p:nvSpPr>
          <p:cNvPr id="4" name="Tijdelijke aanduiding voor dianummer 3"/>
          <p:cNvSpPr>
            <a:spLocks noGrp="1"/>
          </p:cNvSpPr>
          <p:nvPr>
            <p:ph type="sldNum" sz="quarter" idx="10"/>
          </p:nvPr>
        </p:nvSpPr>
        <p:spPr/>
        <p:txBody>
          <a:bodyPr/>
          <a:lstStyle/>
          <a:p>
            <a:pPr>
              <a:defRPr/>
            </a:pPr>
            <a:fld id="{836BBEB3-386D-4BB3-8D42-BD91984DE74B}" type="slidenum">
              <a:rPr lang="nl-NL" smtClean="0"/>
              <a:pPr>
                <a:defRPr/>
              </a:pPr>
              <a:t>15</a:t>
            </a:fld>
            <a:endParaRPr lang="nl-NL" dirty="0"/>
          </a:p>
        </p:txBody>
      </p:sp>
    </p:spTree>
    <p:extLst>
      <p:ext uri="{BB962C8B-B14F-4D97-AF65-F5344CB8AC3E}">
        <p14:creationId xmlns:p14="http://schemas.microsoft.com/office/powerpoint/2010/main" val="180843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pPr lvl="1"/>
            <a:r>
              <a:rPr lang="nl-BE" sz="2400" b="1" dirty="0"/>
              <a:t>M</a:t>
            </a:r>
            <a:r>
              <a:rPr lang="nl-BE" sz="2400" dirty="0"/>
              <a:t>eetbaar</a:t>
            </a:r>
          </a:p>
          <a:p>
            <a:pPr lvl="2"/>
            <a:r>
              <a:rPr lang="nl-BE" sz="2200" b="1" dirty="0" smtClean="0"/>
              <a:t>Niet</a:t>
            </a:r>
            <a:r>
              <a:rPr lang="nl-BE" sz="2200" dirty="0" smtClean="0"/>
              <a:t>: De </a:t>
            </a:r>
            <a:r>
              <a:rPr lang="nl-BE" sz="2200" dirty="0" err="1" smtClean="0"/>
              <a:t>CLB’er</a:t>
            </a:r>
            <a:r>
              <a:rPr lang="nl-BE" sz="2200" dirty="0" smtClean="0"/>
              <a:t> houdt contact met de ouders als er een doorverwijzing gebeurt.</a:t>
            </a:r>
          </a:p>
          <a:p>
            <a:pPr lvl="2"/>
            <a:r>
              <a:rPr lang="nl-BE" sz="2200" b="1" dirty="0" smtClean="0"/>
              <a:t>Wel</a:t>
            </a:r>
            <a:r>
              <a:rPr lang="nl-BE" sz="2200" dirty="0" smtClean="0"/>
              <a:t>: De </a:t>
            </a:r>
            <a:r>
              <a:rPr lang="nl-BE" sz="2200" dirty="0" err="1" smtClean="0"/>
              <a:t>CLB’er</a:t>
            </a:r>
            <a:r>
              <a:rPr lang="nl-BE" sz="2200" dirty="0" smtClean="0"/>
              <a:t> contacteert de ouder(s) de week nadat ze met de externe dienst contact hebben gehad + De externe dienst brengt het CLB op de hoogte wanneer er een eerste contact met de ouder(s) is geweest. </a:t>
            </a:r>
          </a:p>
          <a:p>
            <a:pPr lvl="2"/>
            <a:r>
              <a:rPr lang="nl-BE" sz="2200" dirty="0" smtClean="0"/>
              <a:t>Een </a:t>
            </a:r>
            <a:r>
              <a:rPr lang="nl-BE" sz="2200" dirty="0"/>
              <a:t>SMART-doel moet je kunnen zien, horen, proeven, ruiken of voelen.</a:t>
            </a:r>
          </a:p>
          <a:p>
            <a:pPr lvl="2"/>
            <a:endParaRPr lang="nl-BE" sz="1800" dirty="0"/>
          </a:p>
          <a:p>
            <a:pPr lvl="2"/>
            <a:endParaRPr lang="nl-BE" sz="1800" dirty="0" smtClean="0"/>
          </a:p>
          <a:p>
            <a:endParaRPr lang="nl-BE" dirty="0"/>
          </a:p>
        </p:txBody>
      </p:sp>
      <p:sp>
        <p:nvSpPr>
          <p:cNvPr id="4" name="Tijdelijke aanduiding voor dianummer 3"/>
          <p:cNvSpPr>
            <a:spLocks noGrp="1"/>
          </p:cNvSpPr>
          <p:nvPr>
            <p:ph type="sldNum" sz="quarter" idx="10"/>
          </p:nvPr>
        </p:nvSpPr>
        <p:spPr/>
        <p:txBody>
          <a:bodyPr/>
          <a:lstStyle/>
          <a:p>
            <a:pPr>
              <a:defRPr/>
            </a:pPr>
            <a:fld id="{68129A44-635F-4542-8F96-05B80416E334}" type="slidenum">
              <a:rPr lang="nl-NL" smtClean="0"/>
              <a:pPr>
                <a:defRPr/>
              </a:pPr>
              <a:t>16</a:t>
            </a:fld>
            <a:endParaRPr lang="nl-NL" dirty="0"/>
          </a:p>
        </p:txBody>
      </p:sp>
    </p:spTree>
    <p:extLst>
      <p:ext uri="{BB962C8B-B14F-4D97-AF65-F5344CB8AC3E}">
        <p14:creationId xmlns:p14="http://schemas.microsoft.com/office/powerpoint/2010/main" val="193570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pPr lvl="1"/>
            <a:r>
              <a:rPr lang="nl-BE" sz="2400" b="1" dirty="0"/>
              <a:t>A</a:t>
            </a:r>
            <a:r>
              <a:rPr lang="nl-BE" sz="2400" dirty="0"/>
              <a:t>anvaardbaar/acceptabel</a:t>
            </a:r>
          </a:p>
          <a:p>
            <a:pPr lvl="2"/>
            <a:r>
              <a:rPr lang="nl-BE" sz="2200" b="1" dirty="0"/>
              <a:t>Niet</a:t>
            </a:r>
            <a:r>
              <a:rPr lang="nl-BE" sz="2200" dirty="0"/>
              <a:t>: </a:t>
            </a:r>
            <a:r>
              <a:rPr lang="nl-BE" sz="2200" dirty="0" smtClean="0"/>
              <a:t>Vanaf volgende week worden doelstellingen genoteerd bij elk contact dat er met school, ouders, leerlingen doorgaat.</a:t>
            </a:r>
            <a:endParaRPr lang="nl-BE" sz="2200" dirty="0"/>
          </a:p>
          <a:p>
            <a:pPr lvl="2"/>
            <a:r>
              <a:rPr lang="nl-BE" sz="2200" b="1" dirty="0"/>
              <a:t>Wel</a:t>
            </a:r>
            <a:r>
              <a:rPr lang="nl-BE" sz="2200" dirty="0"/>
              <a:t>:  </a:t>
            </a:r>
            <a:r>
              <a:rPr lang="nl-BE" sz="2200" dirty="0" smtClean="0"/>
              <a:t>Elke medewerker noteert bij de opmaak van nieuwe afsprakennota’s schriftelijk, en in samenspraak met de scholen, concrete doelen in de afsprakennota’s.</a:t>
            </a:r>
            <a:endParaRPr lang="nl-BE" sz="2200" dirty="0"/>
          </a:p>
          <a:p>
            <a:pPr lvl="2"/>
            <a:r>
              <a:rPr lang="nl-BE" sz="2200" dirty="0" smtClean="0"/>
              <a:t>Is </a:t>
            </a:r>
            <a:r>
              <a:rPr lang="nl-BE" sz="2200" dirty="0"/>
              <a:t>het in overeenstemming met het beleid en de doelstellingen van de organisatie? Zijn de betrokkenen bereid zich te verbinden aan de doelstelling?</a:t>
            </a:r>
          </a:p>
          <a:p>
            <a:pPr lvl="2"/>
            <a:endParaRPr lang="nl-BE" sz="1800" dirty="0"/>
          </a:p>
          <a:p>
            <a:pPr lvl="2"/>
            <a:endParaRPr lang="nl-BE" sz="1800" dirty="0"/>
          </a:p>
          <a:p>
            <a:endParaRPr lang="nl-BE" dirty="0"/>
          </a:p>
        </p:txBody>
      </p:sp>
      <p:sp>
        <p:nvSpPr>
          <p:cNvPr id="4" name="Tijdelijke aanduiding voor dianummer 3"/>
          <p:cNvSpPr>
            <a:spLocks noGrp="1"/>
          </p:cNvSpPr>
          <p:nvPr>
            <p:ph type="sldNum" sz="quarter" idx="10"/>
          </p:nvPr>
        </p:nvSpPr>
        <p:spPr/>
        <p:txBody>
          <a:bodyPr/>
          <a:lstStyle/>
          <a:p>
            <a:pPr>
              <a:defRPr/>
            </a:pPr>
            <a:fld id="{68129A44-635F-4542-8F96-05B80416E334}" type="slidenum">
              <a:rPr lang="nl-NL" smtClean="0"/>
              <a:pPr>
                <a:defRPr/>
              </a:pPr>
              <a:t>17</a:t>
            </a:fld>
            <a:endParaRPr lang="nl-NL" dirty="0"/>
          </a:p>
        </p:txBody>
      </p:sp>
    </p:spTree>
    <p:extLst>
      <p:ext uri="{BB962C8B-B14F-4D97-AF65-F5344CB8AC3E}">
        <p14:creationId xmlns:p14="http://schemas.microsoft.com/office/powerpoint/2010/main" val="166016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pPr lvl="1"/>
            <a:r>
              <a:rPr lang="nl-BE" sz="2400" b="1" dirty="0" smtClean="0"/>
              <a:t>R</a:t>
            </a:r>
            <a:r>
              <a:rPr lang="nl-BE" sz="2400" dirty="0" smtClean="0"/>
              <a:t>ealistisch</a:t>
            </a:r>
          </a:p>
          <a:p>
            <a:pPr lvl="2"/>
            <a:r>
              <a:rPr lang="nl-BE" sz="2200" b="1" dirty="0" smtClean="0"/>
              <a:t>Niet</a:t>
            </a:r>
            <a:r>
              <a:rPr lang="nl-BE" sz="2200" dirty="0" smtClean="0"/>
              <a:t>: Het CLB communiceert met de ouders over elke stap in het diagnostisch proces</a:t>
            </a:r>
          </a:p>
          <a:p>
            <a:pPr lvl="2"/>
            <a:r>
              <a:rPr lang="nl-BE" sz="2200" b="1" dirty="0" smtClean="0"/>
              <a:t>Wel</a:t>
            </a:r>
            <a:r>
              <a:rPr lang="nl-BE" sz="2200" dirty="0" smtClean="0"/>
              <a:t>:  De CLB-medewerker geeft bij de start van een diagnostisch proces een duidelijke uitleg over wat er hen te wachten staat.</a:t>
            </a:r>
          </a:p>
          <a:p>
            <a:pPr lvl="2"/>
            <a:r>
              <a:rPr lang="nl-BE" sz="2200" b="1" dirty="0" smtClean="0"/>
              <a:t>Wel</a:t>
            </a:r>
            <a:r>
              <a:rPr lang="nl-BE" sz="2200" dirty="0" smtClean="0"/>
              <a:t>: De CLB-medewerker contacteert de ouders van zodra er een diagnose is gesteld. </a:t>
            </a:r>
            <a:endParaRPr lang="nl-BE" sz="2200" dirty="0"/>
          </a:p>
          <a:p>
            <a:pPr lvl="2"/>
            <a:r>
              <a:rPr lang="nl-BE" sz="2200" dirty="0"/>
              <a:t>Is doel haalbaar? </a:t>
            </a:r>
          </a:p>
          <a:p>
            <a:pPr lvl="2"/>
            <a:r>
              <a:rPr lang="nl-BE" sz="2200" dirty="0"/>
              <a:t>Onbereikbaar doel motiveert de mensen niet</a:t>
            </a:r>
          </a:p>
          <a:p>
            <a:pPr lvl="2"/>
            <a:r>
              <a:rPr lang="nl-BE" sz="2200" dirty="0"/>
              <a:t>Een te gemakkelijk doel biedt dan weer geen </a:t>
            </a:r>
            <a:r>
              <a:rPr lang="nl-BE" sz="2200" dirty="0" smtClean="0"/>
              <a:t>uitdaging</a:t>
            </a:r>
          </a:p>
          <a:p>
            <a:pPr lvl="2"/>
            <a:endParaRPr lang="nl-BE" sz="800" dirty="0"/>
          </a:p>
        </p:txBody>
      </p:sp>
      <p:sp>
        <p:nvSpPr>
          <p:cNvPr id="4" name="Tijdelijke aanduiding voor dianummer 3"/>
          <p:cNvSpPr>
            <a:spLocks noGrp="1"/>
          </p:cNvSpPr>
          <p:nvPr>
            <p:ph type="sldNum" sz="quarter" idx="10"/>
          </p:nvPr>
        </p:nvSpPr>
        <p:spPr/>
        <p:txBody>
          <a:bodyPr/>
          <a:lstStyle/>
          <a:p>
            <a:pPr>
              <a:defRPr/>
            </a:pPr>
            <a:fld id="{68129A44-635F-4542-8F96-05B80416E334}" type="slidenum">
              <a:rPr lang="nl-NL" smtClean="0"/>
              <a:pPr>
                <a:defRPr/>
              </a:pPr>
              <a:t>18</a:t>
            </a:fld>
            <a:endParaRPr lang="nl-NL" dirty="0"/>
          </a:p>
        </p:txBody>
      </p:sp>
    </p:spTree>
    <p:extLst>
      <p:ext uri="{BB962C8B-B14F-4D97-AF65-F5344CB8AC3E}">
        <p14:creationId xmlns:p14="http://schemas.microsoft.com/office/powerpoint/2010/main" val="235423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pPr lvl="1"/>
            <a:r>
              <a:rPr lang="nl-BE" sz="2400" b="1" dirty="0"/>
              <a:t>T</a:t>
            </a:r>
            <a:r>
              <a:rPr lang="nl-BE" sz="2400" dirty="0"/>
              <a:t>ijdsgebonden</a:t>
            </a:r>
          </a:p>
          <a:p>
            <a:pPr lvl="2"/>
            <a:r>
              <a:rPr lang="nl-BE" sz="2200" b="1" dirty="0"/>
              <a:t>Niet</a:t>
            </a:r>
            <a:r>
              <a:rPr lang="nl-BE" sz="2200" dirty="0"/>
              <a:t>: </a:t>
            </a:r>
            <a:r>
              <a:rPr lang="nl-BE" sz="2200" dirty="0" smtClean="0"/>
              <a:t>We evalueren onze individuele begeleidingen</a:t>
            </a:r>
          </a:p>
          <a:p>
            <a:pPr lvl="2"/>
            <a:r>
              <a:rPr lang="nl-BE" sz="2200" b="1" dirty="0" smtClean="0"/>
              <a:t>Wel</a:t>
            </a:r>
            <a:r>
              <a:rPr lang="nl-BE" sz="2200" dirty="0"/>
              <a:t>: Bij het afsluiten van individuele begeleidingen zal vanaf januari </a:t>
            </a:r>
            <a:r>
              <a:rPr lang="nl-BE" sz="2200" dirty="0" smtClean="0"/>
              <a:t>2018 </a:t>
            </a:r>
            <a:r>
              <a:rPr lang="nl-BE" sz="2200" dirty="0"/>
              <a:t>systematisch een evaluatie van de begeleiding </a:t>
            </a:r>
            <a:r>
              <a:rPr lang="nl-BE" sz="2200" dirty="0" smtClean="0"/>
              <a:t>gebeuren (bij ouders/bij leerlingen).</a:t>
            </a:r>
            <a:endParaRPr lang="nl-BE" sz="2200" dirty="0"/>
          </a:p>
          <a:p>
            <a:pPr lvl="2"/>
            <a:endParaRPr lang="nl-BE" sz="2200" dirty="0" smtClean="0"/>
          </a:p>
          <a:p>
            <a:pPr lvl="2"/>
            <a:r>
              <a:rPr lang="nl-BE" sz="2200" dirty="0" smtClean="0"/>
              <a:t>Een </a:t>
            </a:r>
            <a:r>
              <a:rPr lang="nl-BE" sz="2200" dirty="0"/>
              <a:t>smart-doel heeft altijd een duidelijke start- en </a:t>
            </a:r>
            <a:r>
              <a:rPr lang="nl-BE" sz="2200" dirty="0" smtClean="0"/>
              <a:t>einddatum</a:t>
            </a:r>
            <a:endParaRPr lang="nl-BE" sz="2200" b="1" dirty="0" smtClean="0"/>
          </a:p>
          <a:p>
            <a:pPr lvl="1"/>
            <a:endParaRPr lang="nl-BE" sz="2200" b="1" dirty="0"/>
          </a:p>
          <a:p>
            <a:pPr lvl="1"/>
            <a:r>
              <a:rPr lang="nl-BE" sz="2400" b="1" dirty="0" smtClean="0"/>
              <a:t>+</a:t>
            </a:r>
            <a:r>
              <a:rPr lang="nl-BE" sz="2400" dirty="0" smtClean="0"/>
              <a:t> positief</a:t>
            </a:r>
          </a:p>
          <a:p>
            <a:pPr lvl="2"/>
            <a:r>
              <a:rPr lang="nl-BE" sz="2200" dirty="0" smtClean="0"/>
              <a:t>Niet: We moeten vermijden dat de administratieve kracht lang moet rondbellen om je te vinden.</a:t>
            </a:r>
          </a:p>
          <a:p>
            <a:pPr lvl="2"/>
            <a:r>
              <a:rPr lang="nl-BE" sz="2200" dirty="0" smtClean="0"/>
              <a:t>Wel: De collega’s van het secretariaat zien onmiddellijk of je er bent of niet</a:t>
            </a:r>
            <a:endParaRPr lang="nl-BE" sz="2200" dirty="0"/>
          </a:p>
          <a:p>
            <a:pPr lvl="2"/>
            <a:endParaRPr lang="nl-BE" sz="2000" dirty="0" smtClean="0"/>
          </a:p>
          <a:p>
            <a:pPr marL="0" indent="0">
              <a:buNone/>
            </a:pPr>
            <a:endParaRPr lang="nl-BE" dirty="0"/>
          </a:p>
        </p:txBody>
      </p:sp>
      <p:sp>
        <p:nvSpPr>
          <p:cNvPr id="4" name="Tijdelijke aanduiding voor dianummer 3"/>
          <p:cNvSpPr>
            <a:spLocks noGrp="1"/>
          </p:cNvSpPr>
          <p:nvPr>
            <p:ph type="sldNum" sz="quarter" idx="10"/>
          </p:nvPr>
        </p:nvSpPr>
        <p:spPr/>
        <p:txBody>
          <a:bodyPr/>
          <a:lstStyle/>
          <a:p>
            <a:pPr>
              <a:defRPr/>
            </a:pPr>
            <a:fld id="{68129A44-635F-4542-8F96-05B80416E334}" type="slidenum">
              <a:rPr lang="nl-NL" smtClean="0"/>
              <a:pPr>
                <a:defRPr/>
              </a:pPr>
              <a:t>19</a:t>
            </a:fld>
            <a:endParaRPr lang="nl-NL" dirty="0"/>
          </a:p>
        </p:txBody>
      </p:sp>
    </p:spTree>
    <p:extLst>
      <p:ext uri="{BB962C8B-B14F-4D97-AF65-F5344CB8AC3E}">
        <p14:creationId xmlns:p14="http://schemas.microsoft.com/office/powerpoint/2010/main" val="352038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Het uitgangspunt</a:t>
            </a:r>
            <a:endParaRPr lang="nl-BE" dirty="0"/>
          </a:p>
        </p:txBody>
      </p:sp>
      <p:sp>
        <p:nvSpPr>
          <p:cNvPr id="3" name="Tijdelijke aanduiding voor inhoud 2"/>
          <p:cNvSpPr>
            <a:spLocks noGrp="1"/>
          </p:cNvSpPr>
          <p:nvPr>
            <p:ph idx="1"/>
          </p:nvPr>
        </p:nvSpPr>
        <p:spPr>
          <a:xfrm>
            <a:off x="357187" y="1500196"/>
            <a:ext cx="8786813" cy="4929187"/>
          </a:xfrm>
        </p:spPr>
        <p:txBody>
          <a:bodyPr/>
          <a:lstStyle/>
          <a:p>
            <a:pPr marL="0" indent="0" algn="ctr">
              <a:buNone/>
            </a:pPr>
            <a:r>
              <a:rPr lang="nl-BE" sz="3500" b="1" dirty="0" smtClean="0"/>
              <a:t>Kwaliteitszorg = verantwoordelijkheid van iedereen</a:t>
            </a:r>
          </a:p>
          <a:p>
            <a:pPr marL="0" indent="0" algn="ctr">
              <a:buNone/>
            </a:pPr>
            <a:r>
              <a:rPr lang="nl-BE" sz="3500" b="1" dirty="0" smtClean="0"/>
              <a:t>- </a:t>
            </a:r>
          </a:p>
          <a:p>
            <a:pPr marL="0" indent="0" algn="ctr">
              <a:buNone/>
            </a:pPr>
            <a:r>
              <a:rPr lang="nl-BE" sz="3500" b="1" dirty="0" smtClean="0"/>
              <a:t>als team samen verantwoordelijk voor de volledige teamwerking, ook voor kwaliteit</a:t>
            </a:r>
          </a:p>
          <a:p>
            <a:pPr marL="0" indent="0" algn="ctr">
              <a:buNone/>
            </a:pPr>
            <a:r>
              <a:rPr lang="nl-BE" sz="3500" dirty="0" smtClean="0"/>
              <a:t>– </a:t>
            </a:r>
          </a:p>
          <a:p>
            <a:pPr marL="0" indent="0" algn="ctr">
              <a:buNone/>
            </a:pPr>
            <a:r>
              <a:rPr lang="nl-BE" sz="3500" dirty="0" smtClean="0"/>
              <a:t>(niet enkel van de kwaliteitsverantwoordelijke)</a:t>
            </a:r>
            <a:endParaRPr lang="nl-BE" sz="3500" dirty="0"/>
          </a:p>
        </p:txBody>
      </p:sp>
      <p:sp>
        <p:nvSpPr>
          <p:cNvPr id="4" name="Tijdelijke aanduiding voor dianummer 3"/>
          <p:cNvSpPr>
            <a:spLocks noGrp="1"/>
          </p:cNvSpPr>
          <p:nvPr>
            <p:ph type="sldNum" sz="quarter" idx="10"/>
          </p:nvPr>
        </p:nvSpPr>
        <p:spPr/>
        <p:txBody>
          <a:bodyPr/>
          <a:lstStyle/>
          <a:p>
            <a:pPr>
              <a:defRPr/>
            </a:pPr>
            <a:fld id="{BF0080A2-D1F4-4706-B846-0ED65ED2B35E}" type="slidenum">
              <a:rPr lang="nl-NL" altLang="nl-BE" smtClean="0"/>
              <a:pPr>
                <a:defRPr/>
              </a:pPr>
              <a:t>2</a:t>
            </a:fld>
            <a:endParaRPr lang="nl-NL" altLang="nl-BE" dirty="0"/>
          </a:p>
        </p:txBody>
      </p:sp>
    </p:spTree>
    <p:extLst>
      <p:ext uri="{BB962C8B-B14F-4D97-AF65-F5344CB8AC3E}">
        <p14:creationId xmlns:p14="http://schemas.microsoft.com/office/powerpoint/2010/main" val="72024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3200" dirty="0" smtClean="0"/>
              <a:t>Stop smart </a:t>
            </a:r>
            <a:r>
              <a:rPr lang="nl-BE" sz="3200" dirty="0" err="1" smtClean="0"/>
              <a:t>be</a:t>
            </a:r>
            <a:r>
              <a:rPr lang="nl-BE" sz="3200" dirty="0" smtClean="0"/>
              <a:t> FUZZY????</a:t>
            </a:r>
            <a:endParaRPr lang="nl-BE" sz="3200" dirty="0"/>
          </a:p>
        </p:txBody>
      </p:sp>
      <p:sp>
        <p:nvSpPr>
          <p:cNvPr id="3" name="Tijdelijke aanduiding voor inhoud 2"/>
          <p:cNvSpPr>
            <a:spLocks noGrp="1"/>
          </p:cNvSpPr>
          <p:nvPr>
            <p:ph idx="1"/>
          </p:nvPr>
        </p:nvSpPr>
        <p:spPr/>
        <p:txBody>
          <a:bodyPr/>
          <a:lstStyle/>
          <a:p>
            <a:r>
              <a:rPr lang="nl-BE" sz="2400" dirty="0" smtClean="0"/>
              <a:t>Feestelijk</a:t>
            </a:r>
          </a:p>
          <a:p>
            <a:pPr lvl="1"/>
            <a:r>
              <a:rPr lang="nl-BE" sz="2000" dirty="0" smtClean="0"/>
              <a:t>Mensen moeten plezier hebben de doelstelling te halen</a:t>
            </a:r>
          </a:p>
          <a:p>
            <a:r>
              <a:rPr lang="nl-BE" sz="2400" dirty="0" smtClean="0"/>
              <a:t>Uitdagend</a:t>
            </a:r>
          </a:p>
          <a:p>
            <a:pPr lvl="1"/>
            <a:r>
              <a:rPr lang="nl-BE" sz="2000" dirty="0" smtClean="0"/>
              <a:t>Een doel met spannend zijn, op het randje van het haalbare</a:t>
            </a:r>
          </a:p>
          <a:p>
            <a:r>
              <a:rPr lang="nl-BE" sz="2400" dirty="0" smtClean="0"/>
              <a:t>Zuiver</a:t>
            </a:r>
          </a:p>
          <a:p>
            <a:pPr lvl="1"/>
            <a:r>
              <a:rPr lang="nl-BE" sz="2000" dirty="0" smtClean="0"/>
              <a:t>Het doel moet weergeven wat je echt wil, eenduidig</a:t>
            </a:r>
          </a:p>
          <a:p>
            <a:r>
              <a:rPr lang="nl-BE" sz="2400" dirty="0" smtClean="0"/>
              <a:t>Zinnelijk</a:t>
            </a:r>
          </a:p>
          <a:p>
            <a:pPr lvl="1"/>
            <a:r>
              <a:rPr lang="nl-BE" sz="2000" dirty="0" smtClean="0"/>
              <a:t>Mensen moeten een prettig opwindend gevoel hebben bij een doelstelling</a:t>
            </a:r>
          </a:p>
          <a:p>
            <a:r>
              <a:rPr lang="nl-BE" sz="2400" dirty="0" smtClean="0"/>
              <a:t>Yes</a:t>
            </a:r>
          </a:p>
          <a:p>
            <a:pPr lvl="1"/>
            <a:r>
              <a:rPr lang="nl-BE" sz="2000" dirty="0" smtClean="0"/>
              <a:t>Een doelstelling moet enthousiasme oproepen</a:t>
            </a:r>
          </a:p>
          <a:p>
            <a:pPr lvl="1"/>
            <a:endParaRPr lang="nl-BE" sz="2000" dirty="0"/>
          </a:p>
          <a:p>
            <a:pPr lvl="1"/>
            <a:endParaRPr lang="nl-BE" sz="2000" dirty="0"/>
          </a:p>
          <a:p>
            <a:pPr marL="457200" lvl="1" indent="0" algn="ctr">
              <a:buNone/>
            </a:pPr>
            <a:r>
              <a:rPr lang="nl-BE" sz="3200" b="1" dirty="0" smtClean="0">
                <a:solidFill>
                  <a:schemeClr val="tx1"/>
                </a:solidFill>
              </a:rPr>
              <a:t>BE SMART AND FUZZY</a:t>
            </a:r>
            <a:endParaRPr lang="nl-BE" sz="3200" b="1" dirty="0">
              <a:solidFill>
                <a:schemeClr val="tx1"/>
              </a:solidFill>
            </a:endParaRPr>
          </a:p>
        </p:txBody>
      </p:sp>
      <p:sp>
        <p:nvSpPr>
          <p:cNvPr id="4" name="Tijdelijke aanduiding voor dianummer 3"/>
          <p:cNvSpPr>
            <a:spLocks noGrp="1"/>
          </p:cNvSpPr>
          <p:nvPr>
            <p:ph type="sldNum" sz="quarter" idx="10"/>
          </p:nvPr>
        </p:nvSpPr>
        <p:spPr/>
        <p:txBody>
          <a:bodyPr/>
          <a:lstStyle/>
          <a:p>
            <a:pPr>
              <a:defRPr/>
            </a:pPr>
            <a:fld id="{68129A44-635F-4542-8F96-05B80416E334}" type="slidenum">
              <a:rPr lang="nl-NL" smtClean="0"/>
              <a:pPr>
                <a:defRPr/>
              </a:pPr>
              <a:t>20</a:t>
            </a:fld>
            <a:endParaRPr lang="nl-NL" dirty="0"/>
          </a:p>
        </p:txBody>
      </p:sp>
    </p:spTree>
    <p:extLst>
      <p:ext uri="{BB962C8B-B14F-4D97-AF65-F5344CB8AC3E}">
        <p14:creationId xmlns:p14="http://schemas.microsoft.com/office/powerpoint/2010/main" val="88555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3200" dirty="0" smtClean="0"/>
              <a:t>Gebruik wat MAGIE</a:t>
            </a:r>
            <a:endParaRPr lang="nl-BE" sz="3200" dirty="0"/>
          </a:p>
        </p:txBody>
      </p:sp>
      <p:sp>
        <p:nvSpPr>
          <p:cNvPr id="3" name="Tijdelijke aanduiding voor inhoud 2"/>
          <p:cNvSpPr>
            <a:spLocks noGrp="1"/>
          </p:cNvSpPr>
          <p:nvPr>
            <p:ph idx="1"/>
          </p:nvPr>
        </p:nvSpPr>
        <p:spPr/>
        <p:txBody>
          <a:bodyPr/>
          <a:lstStyle/>
          <a:p>
            <a:pPr marL="0" indent="0" algn="ctr">
              <a:buNone/>
            </a:pPr>
            <a:r>
              <a:rPr lang="nl-BE" sz="2600" i="1" dirty="0" smtClean="0"/>
              <a:t>“ik wil voor het einde van het jaar 6 kg afvallen”</a:t>
            </a:r>
          </a:p>
          <a:p>
            <a:endParaRPr lang="nl-BE" sz="2600" dirty="0"/>
          </a:p>
          <a:p>
            <a:r>
              <a:rPr lang="nl-BE" sz="2600" dirty="0" smtClean="0"/>
              <a:t>Meetbaar</a:t>
            </a:r>
          </a:p>
          <a:p>
            <a:r>
              <a:rPr lang="nl-BE" sz="2600" dirty="0" smtClean="0"/>
              <a:t>Acceptabel</a:t>
            </a:r>
          </a:p>
          <a:p>
            <a:pPr lvl="1"/>
            <a:r>
              <a:rPr lang="nl-BE" sz="2200" dirty="0" smtClean="0"/>
              <a:t>Mensen in je omgeving vinden die doelstelling aanvaardbaar</a:t>
            </a:r>
          </a:p>
          <a:p>
            <a:r>
              <a:rPr lang="nl-BE" sz="2600" dirty="0" smtClean="0"/>
              <a:t>Gecommuniceerd</a:t>
            </a:r>
          </a:p>
          <a:p>
            <a:pPr lvl="1"/>
            <a:r>
              <a:rPr lang="nl-BE" sz="2200" dirty="0" smtClean="0"/>
              <a:t>Mensen in je omgeving weten af van de doelstelling</a:t>
            </a:r>
          </a:p>
          <a:p>
            <a:r>
              <a:rPr lang="nl-BE" sz="2600" dirty="0" smtClean="0"/>
              <a:t>Inspirerend </a:t>
            </a:r>
            <a:r>
              <a:rPr lang="nl-BE" sz="2200" dirty="0"/>
              <a:t> </a:t>
            </a:r>
            <a:r>
              <a:rPr lang="nl-BE" sz="2200" dirty="0" smtClean="0"/>
              <a:t>en </a:t>
            </a:r>
            <a:r>
              <a:rPr lang="nl-BE" sz="2600" dirty="0" smtClean="0"/>
              <a:t>Engagerend:</a:t>
            </a:r>
          </a:p>
          <a:p>
            <a:pPr lvl="1"/>
            <a:r>
              <a:rPr lang="nl-BE" sz="2200" dirty="0" smtClean="0"/>
              <a:t>Jij en je omgeving moeten zich kunnen vinden en mee willen helpen in het behalen van je doelstelling</a:t>
            </a:r>
            <a:endParaRPr lang="nl-BE" sz="2200" dirty="0"/>
          </a:p>
        </p:txBody>
      </p:sp>
      <p:sp>
        <p:nvSpPr>
          <p:cNvPr id="4" name="Tijdelijke aanduiding voor dianummer 3"/>
          <p:cNvSpPr>
            <a:spLocks noGrp="1"/>
          </p:cNvSpPr>
          <p:nvPr>
            <p:ph type="sldNum" sz="quarter" idx="10"/>
          </p:nvPr>
        </p:nvSpPr>
        <p:spPr/>
        <p:txBody>
          <a:bodyPr/>
          <a:lstStyle/>
          <a:p>
            <a:pPr>
              <a:defRPr/>
            </a:pPr>
            <a:fld id="{68129A44-635F-4542-8F96-05B80416E334}" type="slidenum">
              <a:rPr lang="nl-NL" smtClean="0"/>
              <a:pPr>
                <a:defRPr/>
              </a:pPr>
              <a:t>21</a:t>
            </a:fld>
            <a:endParaRPr lang="nl-NL" dirty="0"/>
          </a:p>
        </p:txBody>
      </p:sp>
    </p:spTree>
    <p:extLst>
      <p:ext uri="{BB962C8B-B14F-4D97-AF65-F5344CB8AC3E}">
        <p14:creationId xmlns:p14="http://schemas.microsoft.com/office/powerpoint/2010/main" val="70465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r>
              <a:rPr lang="nl-BE" sz="2800" dirty="0" smtClean="0"/>
              <a:t>Alle principes even bruikbaar!</a:t>
            </a:r>
          </a:p>
          <a:p>
            <a:r>
              <a:rPr lang="nl-BE" sz="2800" dirty="0" err="1" smtClean="0"/>
              <a:t>Fuzzy</a:t>
            </a:r>
            <a:r>
              <a:rPr lang="nl-BE" sz="2800" dirty="0" smtClean="0"/>
              <a:t> en Magie geven wel aanleiding tot uitdagendere doelen en leggen belangrijke, andere klemtonen.</a:t>
            </a:r>
          </a:p>
          <a:p>
            <a:r>
              <a:rPr lang="nl-BE" sz="2800" dirty="0" smtClean="0"/>
              <a:t>Alle methoden zijn goed, gebruik deze waar het team zich goed bij voelt. </a:t>
            </a:r>
          </a:p>
          <a:p>
            <a:pPr marL="0" indent="0">
              <a:buNone/>
            </a:pPr>
            <a:endParaRPr lang="nl-BE" sz="2800" b="1" dirty="0"/>
          </a:p>
        </p:txBody>
      </p:sp>
      <p:sp>
        <p:nvSpPr>
          <p:cNvPr id="4" name="Tijdelijke aanduiding voor dianummer 3"/>
          <p:cNvSpPr>
            <a:spLocks noGrp="1"/>
          </p:cNvSpPr>
          <p:nvPr>
            <p:ph type="sldNum" sz="quarter" idx="10"/>
          </p:nvPr>
        </p:nvSpPr>
        <p:spPr/>
        <p:txBody>
          <a:bodyPr/>
          <a:lstStyle/>
          <a:p>
            <a:pPr>
              <a:defRPr/>
            </a:pPr>
            <a:fld id="{68129A44-635F-4542-8F96-05B80416E334}" type="slidenum">
              <a:rPr lang="nl-NL" smtClean="0"/>
              <a:pPr>
                <a:defRPr/>
              </a:pPr>
              <a:t>22</a:t>
            </a:fld>
            <a:endParaRPr lang="nl-NL" dirty="0"/>
          </a:p>
        </p:txBody>
      </p:sp>
    </p:spTree>
    <p:extLst>
      <p:ext uri="{BB962C8B-B14F-4D97-AF65-F5344CB8AC3E}">
        <p14:creationId xmlns:p14="http://schemas.microsoft.com/office/powerpoint/2010/main" val="294631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BE" sz="3200" dirty="0" smtClean="0"/>
              <a:t>Terug naar het begin</a:t>
            </a:r>
            <a:endParaRPr lang="nl-BE" sz="3200" dirty="0"/>
          </a:p>
        </p:txBody>
      </p:sp>
      <p:sp>
        <p:nvSpPr>
          <p:cNvPr id="3" name="Tijdelijke aanduiding voor inhoud 2"/>
          <p:cNvSpPr>
            <a:spLocks noGrp="1"/>
          </p:cNvSpPr>
          <p:nvPr>
            <p:ph idx="1"/>
          </p:nvPr>
        </p:nvSpPr>
        <p:spPr>
          <a:xfrm>
            <a:off x="357188" y="1155055"/>
            <a:ext cx="8572500" cy="4929187"/>
          </a:xfrm>
        </p:spPr>
        <p:txBody>
          <a:bodyPr/>
          <a:lstStyle/>
          <a:p>
            <a:r>
              <a:rPr lang="nl-BE" sz="2400" dirty="0" smtClean="0"/>
              <a:t>Wat is kwaliteit? Wat is CLB-kwaliteit</a:t>
            </a:r>
            <a:r>
              <a:rPr lang="nl-BE" sz="2400" dirty="0"/>
              <a:t>? Wat is je teamkwaliteit? Wanneer hebben wij als team/CLB goed gewerkt</a:t>
            </a:r>
            <a:r>
              <a:rPr lang="nl-BE" sz="2400" dirty="0" smtClean="0"/>
              <a:t>?</a:t>
            </a:r>
          </a:p>
          <a:p>
            <a:pPr lvl="1"/>
            <a:r>
              <a:rPr lang="nl-BE" sz="2200" dirty="0" smtClean="0"/>
              <a:t>Doen we de goede dingen op de goede manier</a:t>
            </a:r>
          </a:p>
          <a:p>
            <a:pPr lvl="1"/>
            <a:r>
              <a:rPr lang="nl-BE" sz="2200" dirty="0" smtClean="0"/>
              <a:t>We helpen elke vraagsteller minstens één stap vooruit</a:t>
            </a:r>
          </a:p>
          <a:p>
            <a:pPr lvl="1"/>
            <a:endParaRPr lang="nl-BE" sz="2000" dirty="0" smtClean="0"/>
          </a:p>
          <a:p>
            <a:r>
              <a:rPr lang="nl-BE" sz="2400" dirty="0" smtClean="0"/>
              <a:t>Wat zijn noodzakelijke voorwaarden om goede kwaliteit te kunnen leveren in de huidige teamwerking?</a:t>
            </a:r>
            <a:r>
              <a:rPr lang="nl-BE" sz="2400" dirty="0"/>
              <a:t> (Wat mis je nu soms om die kwaliteit te kunnen leveren</a:t>
            </a:r>
            <a:r>
              <a:rPr lang="nl-BE" sz="2400" dirty="0" smtClean="0"/>
              <a:t>)</a:t>
            </a:r>
          </a:p>
          <a:p>
            <a:pPr lvl="1"/>
            <a:r>
              <a:rPr lang="nl-BE" sz="2000" dirty="0" smtClean="0"/>
              <a:t>Goede interne afspraken over inhouden, methodieken, aanpak,…</a:t>
            </a:r>
          </a:p>
          <a:p>
            <a:pPr lvl="1"/>
            <a:r>
              <a:rPr lang="nl-BE" sz="2000" dirty="0" smtClean="0"/>
              <a:t>Goede afspraken tussen de teams over…..</a:t>
            </a:r>
          </a:p>
          <a:p>
            <a:pPr marL="342882" lvl="1" indent="0">
              <a:buNone/>
            </a:pPr>
            <a:endParaRPr lang="nl-BE" sz="2000" dirty="0"/>
          </a:p>
          <a:p>
            <a:r>
              <a:rPr lang="nl-BE" sz="2400" dirty="0" smtClean="0"/>
              <a:t>Hoe weten we of we goede kwaliteit hebben geleverd?</a:t>
            </a:r>
          </a:p>
          <a:p>
            <a:pPr lvl="1"/>
            <a:r>
              <a:rPr lang="nl-BE" sz="2000" dirty="0" smtClean="0"/>
              <a:t>Leerlingen, ouders, … zeggen tevreden te zijn.</a:t>
            </a:r>
          </a:p>
          <a:p>
            <a:pPr lvl="1"/>
            <a:r>
              <a:rPr lang="nl-BE" sz="2000" dirty="0" smtClean="0"/>
              <a:t>Je merkt dat het zorgbeleid van de school goed zit (na interventie)</a:t>
            </a:r>
          </a:p>
          <a:p>
            <a:pPr lvl="1"/>
            <a:r>
              <a:rPr lang="nl-BE" sz="2000" dirty="0" smtClean="0"/>
              <a:t>Leerlingen geven aan een goede studiekeuze te hebben gemaakt na info.</a:t>
            </a:r>
          </a:p>
          <a:p>
            <a:endParaRPr lang="nl-BE" sz="2400" dirty="0"/>
          </a:p>
          <a:p>
            <a:endParaRPr lang="nl-BE" dirty="0"/>
          </a:p>
        </p:txBody>
      </p:sp>
      <p:sp>
        <p:nvSpPr>
          <p:cNvPr id="4" name="Tijdelijke aanduiding voor dianummer 3"/>
          <p:cNvSpPr>
            <a:spLocks noGrp="1"/>
          </p:cNvSpPr>
          <p:nvPr>
            <p:ph type="sldNum" sz="quarter" idx="10"/>
          </p:nvPr>
        </p:nvSpPr>
        <p:spPr/>
        <p:txBody>
          <a:bodyPr/>
          <a:lstStyle/>
          <a:p>
            <a:pPr>
              <a:defRPr/>
            </a:pPr>
            <a:fld id="{BF0080A2-D1F4-4706-B846-0ED65ED2B35E}" type="slidenum">
              <a:rPr lang="nl-NL" altLang="nl-BE" smtClean="0"/>
              <a:pPr>
                <a:defRPr/>
              </a:pPr>
              <a:t>23</a:t>
            </a:fld>
            <a:endParaRPr lang="nl-NL" altLang="nl-BE" dirty="0"/>
          </a:p>
        </p:txBody>
      </p:sp>
    </p:spTree>
    <p:extLst>
      <p:ext uri="{BB962C8B-B14F-4D97-AF65-F5344CB8AC3E}">
        <p14:creationId xmlns:p14="http://schemas.microsoft.com/office/powerpoint/2010/main" val="1266202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3200" dirty="0" smtClean="0"/>
              <a:t>Terug naar het begin</a:t>
            </a:r>
            <a:endParaRPr lang="nl-BE" sz="3200" dirty="0"/>
          </a:p>
        </p:txBody>
      </p:sp>
      <p:sp>
        <p:nvSpPr>
          <p:cNvPr id="3" name="Tijdelijke aanduiding voor inhoud 2"/>
          <p:cNvSpPr>
            <a:spLocks noGrp="1"/>
          </p:cNvSpPr>
          <p:nvPr>
            <p:ph idx="1"/>
          </p:nvPr>
        </p:nvSpPr>
        <p:spPr/>
        <p:txBody>
          <a:bodyPr/>
          <a:lstStyle/>
          <a:p>
            <a:pPr marL="514350" indent="-514350">
              <a:buFont typeface="+mj-lt"/>
              <a:buAutoNum type="arabicPeriod"/>
            </a:pPr>
            <a:r>
              <a:rPr lang="nl-BE" sz="2400" dirty="0" smtClean="0"/>
              <a:t>Schrijf als team, op basis van de oefening van daarnet  2 à 3 goede doelstellingen op. Zowel doelen voor je eigen team als doelen tussen de teams.</a:t>
            </a:r>
            <a:endParaRPr lang="nl-BE" sz="2400" i="1" dirty="0" smtClean="0"/>
          </a:p>
          <a:p>
            <a:pPr marL="514350" indent="-514350">
              <a:buFont typeface="+mj-lt"/>
              <a:buAutoNum type="arabicPeriod"/>
            </a:pPr>
            <a:endParaRPr lang="nl-BE" sz="2400" dirty="0" smtClean="0"/>
          </a:p>
          <a:p>
            <a:pPr marL="514350" indent="-514350">
              <a:buFont typeface="+mj-lt"/>
              <a:buAutoNum type="arabicPeriod"/>
            </a:pPr>
            <a:endParaRPr lang="nl-BE" sz="2400" dirty="0" smtClean="0"/>
          </a:p>
          <a:p>
            <a:pPr marL="514350" indent="-514350">
              <a:buFont typeface="+mj-lt"/>
              <a:buAutoNum type="arabicPeriod"/>
            </a:pPr>
            <a:r>
              <a:rPr lang="nl-BE" sz="2400" dirty="0" smtClean="0"/>
              <a:t>Denk zeker ook hoe je die zal meten en met welke frequentie. Alsook welke gegevens je zal gebruiken om dat te kunnen evalueren!</a:t>
            </a:r>
            <a:endParaRPr lang="nl-BE" sz="2400" dirty="0"/>
          </a:p>
          <a:p>
            <a:endParaRPr lang="nl-BE" dirty="0"/>
          </a:p>
        </p:txBody>
      </p:sp>
      <p:sp>
        <p:nvSpPr>
          <p:cNvPr id="4" name="Tijdelijke aanduiding voor dianummer 3"/>
          <p:cNvSpPr>
            <a:spLocks noGrp="1"/>
          </p:cNvSpPr>
          <p:nvPr>
            <p:ph type="sldNum" sz="quarter" idx="10"/>
          </p:nvPr>
        </p:nvSpPr>
        <p:spPr/>
        <p:txBody>
          <a:bodyPr/>
          <a:lstStyle/>
          <a:p>
            <a:pPr>
              <a:defRPr/>
            </a:pPr>
            <a:fld id="{68129A44-635F-4542-8F96-05B80416E334}" type="slidenum">
              <a:rPr lang="nl-NL" smtClean="0"/>
              <a:pPr>
                <a:defRPr/>
              </a:pPr>
              <a:t>24</a:t>
            </a:fld>
            <a:endParaRPr lang="nl-NL" dirty="0"/>
          </a:p>
        </p:txBody>
      </p:sp>
      <p:pic>
        <p:nvPicPr>
          <p:cNvPr id="5" name="Afbeelding 4" descr="http://www.b2bmarketeers.nl/wp-content/uploads/2011/11/doelen.jpg"/>
          <p:cNvPicPr/>
          <p:nvPr/>
        </p:nvPicPr>
        <p:blipFill>
          <a:blip r:embed="rId3">
            <a:extLst>
              <a:ext uri="{28A0092B-C50C-407E-A947-70E740481C1C}">
                <a14:useLocalDpi xmlns:a14="http://schemas.microsoft.com/office/drawing/2010/main" val="0"/>
              </a:ext>
            </a:extLst>
          </a:blip>
          <a:srcRect/>
          <a:stretch>
            <a:fillRect/>
          </a:stretch>
        </p:blipFill>
        <p:spPr bwMode="auto">
          <a:xfrm>
            <a:off x="6228184" y="4509120"/>
            <a:ext cx="1957299" cy="1991693"/>
          </a:xfrm>
          <a:prstGeom prst="rect">
            <a:avLst/>
          </a:prstGeom>
          <a:noFill/>
          <a:ln>
            <a:noFill/>
          </a:ln>
        </p:spPr>
      </p:pic>
    </p:spTree>
    <p:extLst>
      <p:ext uri="{BB962C8B-B14F-4D97-AF65-F5344CB8AC3E}">
        <p14:creationId xmlns:p14="http://schemas.microsoft.com/office/powerpoint/2010/main" val="24619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3200" dirty="0" smtClean="0"/>
              <a:t>Samenvattend doelen</a:t>
            </a:r>
            <a:endParaRPr lang="nl-BE" sz="3200" dirty="0"/>
          </a:p>
        </p:txBody>
      </p:sp>
      <p:sp>
        <p:nvSpPr>
          <p:cNvPr id="3" name="Tijdelijke aanduiding voor inhoud 2"/>
          <p:cNvSpPr>
            <a:spLocks noGrp="1"/>
          </p:cNvSpPr>
          <p:nvPr>
            <p:ph idx="1"/>
          </p:nvPr>
        </p:nvSpPr>
        <p:spPr/>
        <p:txBody>
          <a:bodyPr/>
          <a:lstStyle/>
          <a:p>
            <a:r>
              <a:rPr lang="nl-BE" sz="2400" dirty="0" smtClean="0"/>
              <a:t>Neem tijd om doelen op te stellen</a:t>
            </a:r>
          </a:p>
          <a:p>
            <a:r>
              <a:rPr lang="nl-BE" sz="2400" dirty="0" smtClean="0"/>
              <a:t>Stel doelen op voor alle aspecten die je zowel op teamniveau  als op organisatieniveau wil realiseren.</a:t>
            </a:r>
          </a:p>
          <a:p>
            <a:r>
              <a:rPr lang="nl-BE" sz="2400" dirty="0" smtClean="0"/>
              <a:t>Schrijf de doelen duidelijk op in het teamcharter</a:t>
            </a:r>
          </a:p>
          <a:p>
            <a:r>
              <a:rPr lang="nl-BE" sz="2400" dirty="0" smtClean="0"/>
              <a:t>Maak ze ook visueel op het teambord en vink ze af als ze bereikt zijn.</a:t>
            </a:r>
          </a:p>
          <a:p>
            <a:r>
              <a:rPr lang="nl-BE" sz="2400" dirty="0" smtClean="0"/>
              <a:t>Als je doel opstelt, denk ook onmiddellijk na hoe je dit zal evalueren. </a:t>
            </a:r>
          </a:p>
          <a:p>
            <a:endParaRPr lang="nl-BE" sz="2400" dirty="0" smtClean="0"/>
          </a:p>
          <a:p>
            <a:endParaRPr lang="nl-BE" dirty="0" smtClean="0"/>
          </a:p>
        </p:txBody>
      </p:sp>
      <p:sp>
        <p:nvSpPr>
          <p:cNvPr id="4" name="Tijdelijke aanduiding voor dianummer 3"/>
          <p:cNvSpPr>
            <a:spLocks noGrp="1"/>
          </p:cNvSpPr>
          <p:nvPr>
            <p:ph type="sldNum" sz="quarter" idx="10"/>
          </p:nvPr>
        </p:nvSpPr>
        <p:spPr/>
        <p:txBody>
          <a:bodyPr/>
          <a:lstStyle/>
          <a:p>
            <a:pPr>
              <a:defRPr/>
            </a:pPr>
            <a:fld id="{68129A44-635F-4542-8F96-05B80416E334}" type="slidenum">
              <a:rPr lang="nl-NL" smtClean="0"/>
              <a:pPr>
                <a:defRPr/>
              </a:pPr>
              <a:t>25</a:t>
            </a:fld>
            <a:endParaRPr lang="nl-NL" dirty="0"/>
          </a:p>
        </p:txBody>
      </p:sp>
    </p:spTree>
    <p:extLst>
      <p:ext uri="{BB962C8B-B14F-4D97-AF65-F5344CB8AC3E}">
        <p14:creationId xmlns:p14="http://schemas.microsoft.com/office/powerpoint/2010/main" val="412330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nl-BE" dirty="0" smtClean="0"/>
              <a:t>Kwaliteitszorg en het teamcharter</a:t>
            </a:r>
            <a:endParaRPr lang="nl-BE" dirty="0"/>
          </a:p>
        </p:txBody>
      </p:sp>
      <p:sp>
        <p:nvSpPr>
          <p:cNvPr id="6" name="Ondertitel 5"/>
          <p:cNvSpPr>
            <a:spLocks noGrp="1"/>
          </p:cNvSpPr>
          <p:nvPr>
            <p:ph type="subTitle" idx="1"/>
          </p:nvPr>
        </p:nvSpPr>
        <p:spPr/>
        <p:txBody>
          <a:bodyPr/>
          <a:lstStyle/>
          <a:p>
            <a:endParaRPr lang="nl-BE"/>
          </a:p>
        </p:txBody>
      </p:sp>
      <p:sp>
        <p:nvSpPr>
          <p:cNvPr id="4" name="Tijdelijke aanduiding voor dianummer 3"/>
          <p:cNvSpPr>
            <a:spLocks noGrp="1"/>
          </p:cNvSpPr>
          <p:nvPr>
            <p:ph type="sldNum" sz="quarter" idx="4294967295"/>
          </p:nvPr>
        </p:nvSpPr>
        <p:spPr>
          <a:xfrm>
            <a:off x="8537575" y="6442075"/>
            <a:ext cx="606425" cy="279400"/>
          </a:xfrm>
        </p:spPr>
        <p:txBody>
          <a:bodyPr/>
          <a:lstStyle/>
          <a:p>
            <a:pPr>
              <a:defRPr/>
            </a:pPr>
            <a:fld id="{BF0080A2-D1F4-4706-B846-0ED65ED2B35E}" type="slidenum">
              <a:rPr lang="nl-NL" altLang="nl-BE" smtClean="0"/>
              <a:pPr>
                <a:defRPr/>
              </a:pPr>
              <a:t>26</a:t>
            </a:fld>
            <a:endParaRPr lang="nl-NL" altLang="nl-BE" dirty="0"/>
          </a:p>
        </p:txBody>
      </p:sp>
    </p:spTree>
    <p:extLst>
      <p:ext uri="{BB962C8B-B14F-4D97-AF65-F5344CB8AC3E}">
        <p14:creationId xmlns:p14="http://schemas.microsoft.com/office/powerpoint/2010/main" val="41232213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r>
              <a:rPr lang="nl-BE" dirty="0" smtClean="0"/>
              <a:t>Waarom zijn die interne teamafspraken zo belangrijk?</a:t>
            </a:r>
          </a:p>
          <a:p>
            <a:pPr lvl="1"/>
            <a:r>
              <a:rPr lang="nl-BE" dirty="0" smtClean="0"/>
              <a:t>Iedereen weet wat de doelen zijn</a:t>
            </a:r>
          </a:p>
          <a:p>
            <a:pPr lvl="1"/>
            <a:r>
              <a:rPr lang="nl-BE" dirty="0" smtClean="0"/>
              <a:t>Iedereen weet wat het team kan doen, hoever een team mag gaan</a:t>
            </a:r>
          </a:p>
          <a:p>
            <a:pPr lvl="1"/>
            <a:r>
              <a:rPr lang="nl-BE" dirty="0" smtClean="0"/>
              <a:t>Iedereen weet welke ondersteuning een school kan krijgen en welke niet</a:t>
            </a:r>
          </a:p>
          <a:p>
            <a:r>
              <a:rPr lang="nl-BE" dirty="0" smtClean="0"/>
              <a:t>Elkaar mogen/durven aanspreken op die afspraken! </a:t>
            </a:r>
            <a:endParaRPr lang="nl-BE" dirty="0"/>
          </a:p>
          <a:p>
            <a:pPr lvl="1"/>
            <a:r>
              <a:rPr lang="nl-BE" dirty="0" smtClean="0"/>
              <a:t>Geeft taal om elkaar aan te spreken</a:t>
            </a:r>
          </a:p>
          <a:p>
            <a:pPr lvl="1"/>
            <a:endParaRPr lang="nl-BE" dirty="0"/>
          </a:p>
        </p:txBody>
      </p:sp>
      <p:sp>
        <p:nvSpPr>
          <p:cNvPr id="4" name="Tijdelijke aanduiding voor dianummer 3"/>
          <p:cNvSpPr>
            <a:spLocks noGrp="1"/>
          </p:cNvSpPr>
          <p:nvPr>
            <p:ph type="sldNum" sz="quarter" idx="10"/>
          </p:nvPr>
        </p:nvSpPr>
        <p:spPr/>
        <p:txBody>
          <a:bodyPr/>
          <a:lstStyle/>
          <a:p>
            <a:pPr>
              <a:defRPr/>
            </a:pPr>
            <a:fld id="{BF0080A2-D1F4-4706-B846-0ED65ED2B35E}" type="slidenum">
              <a:rPr lang="nl-NL" altLang="nl-BE" smtClean="0"/>
              <a:pPr>
                <a:defRPr/>
              </a:pPr>
              <a:t>27</a:t>
            </a:fld>
            <a:endParaRPr lang="nl-NL" altLang="nl-BE" dirty="0"/>
          </a:p>
        </p:txBody>
      </p:sp>
    </p:spTree>
    <p:extLst>
      <p:ext uri="{BB962C8B-B14F-4D97-AF65-F5344CB8AC3E}">
        <p14:creationId xmlns:p14="http://schemas.microsoft.com/office/powerpoint/2010/main" val="217475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nl-BE" dirty="0"/>
              <a:t>R</a:t>
            </a:r>
            <a:r>
              <a:rPr lang="nl-BE" dirty="0" smtClean="0"/>
              <a:t>ol ‘kwaliteit’ in elk team</a:t>
            </a:r>
            <a:endParaRPr lang="nl-BE" dirty="0"/>
          </a:p>
        </p:txBody>
      </p:sp>
      <p:sp>
        <p:nvSpPr>
          <p:cNvPr id="6" name="Ondertitel 5"/>
          <p:cNvSpPr>
            <a:spLocks noGrp="1"/>
          </p:cNvSpPr>
          <p:nvPr>
            <p:ph type="subTitle" idx="1"/>
          </p:nvPr>
        </p:nvSpPr>
        <p:spPr/>
        <p:txBody>
          <a:bodyPr/>
          <a:lstStyle/>
          <a:p>
            <a:endParaRPr lang="nl-BE"/>
          </a:p>
        </p:txBody>
      </p:sp>
      <p:sp>
        <p:nvSpPr>
          <p:cNvPr id="4" name="Tijdelijke aanduiding voor dianummer 3"/>
          <p:cNvSpPr>
            <a:spLocks noGrp="1"/>
          </p:cNvSpPr>
          <p:nvPr>
            <p:ph type="sldNum" sz="quarter" idx="4294967295"/>
          </p:nvPr>
        </p:nvSpPr>
        <p:spPr>
          <a:xfrm>
            <a:off x="8537575" y="6442075"/>
            <a:ext cx="606425" cy="279400"/>
          </a:xfrm>
        </p:spPr>
        <p:txBody>
          <a:bodyPr/>
          <a:lstStyle/>
          <a:p>
            <a:pPr>
              <a:defRPr/>
            </a:pPr>
            <a:fld id="{BF0080A2-D1F4-4706-B846-0ED65ED2B35E}" type="slidenum">
              <a:rPr lang="nl-NL" altLang="nl-BE" smtClean="0"/>
              <a:pPr>
                <a:defRPr/>
              </a:pPr>
              <a:t>28</a:t>
            </a:fld>
            <a:endParaRPr lang="nl-NL" altLang="nl-BE" dirty="0"/>
          </a:p>
        </p:txBody>
      </p:sp>
    </p:spTree>
    <p:extLst>
      <p:ext uri="{BB962C8B-B14F-4D97-AF65-F5344CB8AC3E}">
        <p14:creationId xmlns:p14="http://schemas.microsoft.com/office/powerpoint/2010/main" val="28996873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6553200" y="6356350"/>
            <a:ext cx="2133600" cy="365125"/>
          </a:xfrm>
          <a:custGeom>
            <a:avLst/>
            <a:gdLst>
              <a:gd name="connsiteX0" fmla="*/ 0 w 2133600"/>
              <a:gd name="connsiteY0" fmla="*/ 0 h 365125"/>
              <a:gd name="connsiteX1" fmla="*/ 2133600 w 2133600"/>
              <a:gd name="connsiteY1" fmla="*/ 0 h 365125"/>
              <a:gd name="connsiteX2" fmla="*/ 2133600 w 2133600"/>
              <a:gd name="connsiteY2" fmla="*/ 365125 h 365125"/>
              <a:gd name="connsiteX3" fmla="*/ 0 w 2133600"/>
              <a:gd name="connsiteY3" fmla="*/ 365125 h 365125"/>
              <a:gd name="connsiteX4" fmla="*/ 0 w 2133600"/>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365125">
                <a:moveTo>
                  <a:pt x="0" y="0"/>
                </a:moveTo>
                <a:lnTo>
                  <a:pt x="2133600" y="0"/>
                </a:lnTo>
                <a:lnTo>
                  <a:pt x="2133600" y="365125"/>
                </a:lnTo>
                <a:lnTo>
                  <a:pt x="0" y="365125"/>
                </a:lnTo>
                <a:lnTo>
                  <a:pt x="0" y="0"/>
                </a:lnTo>
                <a:close/>
              </a:path>
            </a:pathLst>
          </a:cu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1019C-3939-5F43-B75D-CFD4E736BA37}" type="slidenum">
              <a:rPr kumimoji="0" lang="nl-NL"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nl-NL"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 name="Oval 3"/>
          <p:cNvSpPr/>
          <p:nvPr/>
        </p:nvSpPr>
        <p:spPr>
          <a:xfrm>
            <a:off x="1105279" y="2648086"/>
            <a:ext cx="1504951" cy="15716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0" cap="none" spc="0" normalizeH="0" baseline="0" noProof="0" dirty="0">
                <a:ln>
                  <a:noFill/>
                </a:ln>
                <a:solidFill>
                  <a:sysClr val="windowText" lastClr="000000"/>
                </a:solidFill>
                <a:effectLst/>
                <a:uLnTx/>
                <a:uFillTx/>
                <a:latin typeface="Calibri"/>
                <a:ea typeface="+mn-ea"/>
                <a:cs typeface="+mn-cs"/>
              </a:rPr>
              <a:t>Team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0" cap="none" spc="0" normalizeH="0" baseline="0" noProof="0" dirty="0">
                <a:ln>
                  <a:noFill/>
                </a:ln>
                <a:solidFill>
                  <a:sysClr val="windowText" lastClr="000000"/>
                </a:solidFill>
                <a:effectLst/>
                <a:uLnTx/>
                <a:uFillTx/>
                <a:latin typeface="Calibri"/>
                <a:ea typeface="+mn-ea"/>
                <a:cs typeface="+mn-cs"/>
              </a:rPr>
              <a:t>A</a:t>
            </a:r>
          </a:p>
        </p:txBody>
      </p:sp>
      <p:sp>
        <p:nvSpPr>
          <p:cNvPr id="14" name="Oval 13"/>
          <p:cNvSpPr/>
          <p:nvPr/>
        </p:nvSpPr>
        <p:spPr>
          <a:xfrm>
            <a:off x="2924554" y="2648085"/>
            <a:ext cx="1504951" cy="15716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0" cap="none" spc="0" normalizeH="0" baseline="0" noProof="0" dirty="0">
                <a:ln>
                  <a:noFill/>
                </a:ln>
                <a:solidFill>
                  <a:sysClr val="windowText" lastClr="000000"/>
                </a:solidFill>
                <a:effectLst/>
                <a:uLnTx/>
                <a:uFillTx/>
                <a:latin typeface="Calibri"/>
                <a:ea typeface="+mn-ea"/>
                <a:cs typeface="+mn-cs"/>
              </a:rPr>
              <a:t>Team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0" cap="none" spc="0" normalizeH="0" baseline="0" noProof="0" dirty="0">
                <a:ln>
                  <a:noFill/>
                </a:ln>
                <a:solidFill>
                  <a:sysClr val="windowText" lastClr="000000"/>
                </a:solidFill>
                <a:effectLst/>
                <a:uLnTx/>
                <a:uFillTx/>
                <a:latin typeface="Calibri"/>
                <a:ea typeface="+mn-ea"/>
                <a:cs typeface="+mn-cs"/>
              </a:rPr>
              <a:t>B</a:t>
            </a:r>
          </a:p>
        </p:txBody>
      </p:sp>
      <p:sp>
        <p:nvSpPr>
          <p:cNvPr id="15" name="Oval 14"/>
          <p:cNvSpPr/>
          <p:nvPr/>
        </p:nvSpPr>
        <p:spPr>
          <a:xfrm>
            <a:off x="4743829" y="2648084"/>
            <a:ext cx="1504951" cy="15716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0" cap="none" spc="0" normalizeH="0" baseline="0" noProof="0" dirty="0">
                <a:ln>
                  <a:noFill/>
                </a:ln>
                <a:solidFill>
                  <a:sysClr val="windowText" lastClr="000000"/>
                </a:solidFill>
                <a:effectLst/>
                <a:uLnTx/>
                <a:uFillTx/>
                <a:latin typeface="Calibri"/>
                <a:ea typeface="+mn-ea"/>
                <a:cs typeface="+mn-cs"/>
              </a:rPr>
              <a:t>Team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0" cap="none" spc="0" normalizeH="0" baseline="0" noProof="0" dirty="0">
                <a:ln>
                  <a:noFill/>
                </a:ln>
                <a:solidFill>
                  <a:sysClr val="windowText" lastClr="000000"/>
                </a:solidFill>
                <a:effectLst/>
                <a:uLnTx/>
                <a:uFillTx/>
                <a:latin typeface="Calibri"/>
                <a:ea typeface="+mn-ea"/>
                <a:cs typeface="+mn-cs"/>
              </a:rPr>
              <a:t>C</a:t>
            </a:r>
          </a:p>
        </p:txBody>
      </p:sp>
      <p:sp>
        <p:nvSpPr>
          <p:cNvPr id="16" name="Oval 15"/>
          <p:cNvSpPr/>
          <p:nvPr/>
        </p:nvSpPr>
        <p:spPr>
          <a:xfrm>
            <a:off x="6477379" y="2648083"/>
            <a:ext cx="1504951" cy="15716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0" cap="none" spc="0" normalizeH="0" baseline="0" noProof="0" dirty="0">
                <a:ln>
                  <a:noFill/>
                </a:ln>
                <a:solidFill>
                  <a:sysClr val="windowText" lastClr="000000"/>
                </a:solidFill>
                <a:effectLst/>
                <a:uLnTx/>
                <a:uFillTx/>
                <a:latin typeface="Calibri"/>
                <a:ea typeface="+mn-ea"/>
                <a:cs typeface="+mn-cs"/>
              </a:rPr>
              <a:t>Team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0" cap="none" spc="0" normalizeH="0" baseline="0" noProof="0" dirty="0">
                <a:ln>
                  <a:noFill/>
                </a:ln>
                <a:solidFill>
                  <a:sysClr val="windowText" lastClr="000000"/>
                </a:solidFill>
                <a:effectLst/>
                <a:uLnTx/>
                <a:uFillTx/>
                <a:latin typeface="Calibri"/>
                <a:ea typeface="+mn-ea"/>
                <a:cs typeface="+mn-cs"/>
              </a:rPr>
              <a:t>...</a:t>
            </a:r>
          </a:p>
        </p:txBody>
      </p:sp>
      <p:sp>
        <p:nvSpPr>
          <p:cNvPr id="23" name="Rectangle 22"/>
          <p:cNvSpPr/>
          <p:nvPr/>
        </p:nvSpPr>
        <p:spPr>
          <a:xfrm>
            <a:off x="953730" y="1776156"/>
            <a:ext cx="722225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4000" b="0" i="0" u="none" strike="noStrike" kern="0" cap="none" spc="0" normalizeH="0" baseline="0" noProof="0" dirty="0">
                <a:ln>
                  <a:noFill/>
                </a:ln>
                <a:solidFill>
                  <a:prstClr val="black"/>
                </a:solidFill>
                <a:effectLst/>
                <a:uLnTx/>
                <a:uFillTx/>
                <a:latin typeface="Bradley Hand ITC" panose="03070402050302030203" pitchFamily="66" charset="0"/>
                <a:ea typeface="+mn-ea"/>
                <a:cs typeface="+mn-cs"/>
              </a:rPr>
              <a:t>Horizontale besturing</a:t>
            </a:r>
          </a:p>
        </p:txBody>
      </p:sp>
      <p:sp>
        <p:nvSpPr>
          <p:cNvPr id="7" name="Left-Right Arrow 6"/>
          <p:cNvSpPr/>
          <p:nvPr/>
        </p:nvSpPr>
        <p:spPr>
          <a:xfrm>
            <a:off x="764761" y="2706678"/>
            <a:ext cx="7958135" cy="596913"/>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0" cap="none" spc="0" normalizeH="0" baseline="0" noProof="0" dirty="0">
                <a:ln>
                  <a:noFill/>
                </a:ln>
                <a:solidFill>
                  <a:sysClr val="windowText" lastClr="000000"/>
                </a:solidFill>
                <a:effectLst/>
                <a:uLnTx/>
                <a:uFillTx/>
                <a:latin typeface="Calibri"/>
                <a:ea typeface="+mn-ea"/>
                <a:cs typeface="+mn-cs"/>
              </a:rPr>
              <a:t>Expertise werking</a:t>
            </a:r>
          </a:p>
        </p:txBody>
      </p:sp>
      <p:sp>
        <p:nvSpPr>
          <p:cNvPr id="21" name="Left-Right Arrow 20"/>
          <p:cNvSpPr/>
          <p:nvPr/>
        </p:nvSpPr>
        <p:spPr>
          <a:xfrm>
            <a:off x="783810" y="3575840"/>
            <a:ext cx="7958135" cy="596913"/>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0" cap="none" spc="0" normalizeH="0" baseline="0" noProof="0" dirty="0">
                <a:ln>
                  <a:noFill/>
                </a:ln>
                <a:solidFill>
                  <a:sysClr val="windowText" lastClr="000000"/>
                </a:solidFill>
                <a:effectLst/>
                <a:uLnTx/>
                <a:uFillTx/>
                <a:latin typeface="Calibri"/>
                <a:ea typeface="+mn-ea"/>
                <a:cs typeface="+mn-cs"/>
              </a:rPr>
              <a:t>Regel werking</a:t>
            </a:r>
          </a:p>
        </p:txBody>
      </p:sp>
    </p:spTree>
    <p:extLst>
      <p:ext uri="{BB962C8B-B14F-4D97-AF65-F5344CB8AC3E}">
        <p14:creationId xmlns:p14="http://schemas.microsoft.com/office/powerpoint/2010/main" val="265881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endParaRPr lang="nl-BE" dirty="0"/>
          </a:p>
        </p:txBody>
      </p:sp>
      <p:sp>
        <p:nvSpPr>
          <p:cNvPr id="3" name="Tijdelijke aanduiding voor inhoud 2"/>
          <p:cNvSpPr>
            <a:spLocks noGrp="1"/>
          </p:cNvSpPr>
          <p:nvPr>
            <p:ph idx="1"/>
          </p:nvPr>
        </p:nvSpPr>
        <p:spPr/>
        <p:txBody>
          <a:bodyPr/>
          <a:lstStyle/>
          <a:p>
            <a:r>
              <a:rPr lang="nl-BE" sz="2400" dirty="0" smtClean="0"/>
              <a:t>Wat is kwaliteit? Wat is CLB-kwaliteit? Wat is je teamkwaliteit? Wanneer hebben wij als team/CLB goed gewerkt?</a:t>
            </a:r>
          </a:p>
          <a:p>
            <a:pPr lvl="1"/>
            <a:endParaRPr lang="nl-BE" sz="2000" dirty="0" smtClean="0"/>
          </a:p>
          <a:p>
            <a:pPr lvl="1"/>
            <a:endParaRPr lang="nl-BE" sz="2000" dirty="0" smtClean="0"/>
          </a:p>
          <a:p>
            <a:r>
              <a:rPr lang="nl-BE" sz="2400" dirty="0" smtClean="0"/>
              <a:t>Wat zijn noodzakelijke voorwaarden om goede kwaliteit te kunnen leveren in de huidige teamwerking, zowel in je eigen team als tussen andere teams? (Wat mis je nu soms om die kwaliteit te kunnen leveren)</a:t>
            </a:r>
          </a:p>
          <a:p>
            <a:pPr marL="342882" lvl="1" indent="0">
              <a:buNone/>
            </a:pPr>
            <a:endParaRPr lang="nl-BE" sz="2000" dirty="0" smtClean="0"/>
          </a:p>
          <a:p>
            <a:pPr marL="342882" lvl="1" indent="0">
              <a:buNone/>
            </a:pPr>
            <a:endParaRPr lang="nl-BE" sz="2000" dirty="0"/>
          </a:p>
          <a:p>
            <a:r>
              <a:rPr lang="nl-BE" sz="2400" dirty="0" smtClean="0"/>
              <a:t>Hoe weten we of we goede kwaliteit hebben geleverd?</a:t>
            </a:r>
          </a:p>
          <a:p>
            <a:endParaRPr lang="nl-BE" sz="2400" dirty="0"/>
          </a:p>
          <a:p>
            <a:endParaRPr lang="nl-BE" dirty="0"/>
          </a:p>
        </p:txBody>
      </p:sp>
      <p:sp>
        <p:nvSpPr>
          <p:cNvPr id="4" name="Tijdelijke aanduiding voor dianummer 3"/>
          <p:cNvSpPr>
            <a:spLocks noGrp="1"/>
          </p:cNvSpPr>
          <p:nvPr>
            <p:ph type="sldNum" sz="quarter" idx="10"/>
          </p:nvPr>
        </p:nvSpPr>
        <p:spPr/>
        <p:txBody>
          <a:bodyPr/>
          <a:lstStyle/>
          <a:p>
            <a:pPr>
              <a:defRPr/>
            </a:pPr>
            <a:fld id="{BF0080A2-D1F4-4706-B846-0ED65ED2B35E}" type="slidenum">
              <a:rPr lang="nl-NL" altLang="nl-BE" smtClean="0"/>
              <a:pPr>
                <a:defRPr/>
              </a:pPr>
              <a:t>3</a:t>
            </a:fld>
            <a:endParaRPr lang="nl-NL" altLang="nl-BE" dirty="0"/>
          </a:p>
        </p:txBody>
      </p:sp>
    </p:spTree>
    <p:extLst>
      <p:ext uri="{BB962C8B-B14F-4D97-AF65-F5344CB8AC3E}">
        <p14:creationId xmlns:p14="http://schemas.microsoft.com/office/powerpoint/2010/main" val="351908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1019C-3939-5F43-B75D-CFD4E736BA37}" type="slidenum">
              <a:rPr kumimoji="0" lang="nl-NL" sz="1800" b="0" i="0" u="none" strike="noStrike" kern="0" cap="none" spc="0" normalizeH="0" baseline="0" noProof="0" smtClean="0">
                <a:ln>
                  <a:noFill/>
                </a:ln>
                <a:solidFill>
                  <a:sysClr val="windowText" lastClr="000000"/>
                </a:solidFill>
                <a:effectLst/>
                <a:uLnTx/>
                <a:uFillTx/>
                <a:latin typeface="Helvetica Neue"/>
                <a:ea typeface="+mn-ea"/>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nl-NL" sz="1800" b="0" i="0" u="none" strike="noStrike" kern="0" cap="none" spc="0" normalizeH="0" baseline="0" noProof="0">
              <a:ln>
                <a:noFill/>
              </a:ln>
              <a:solidFill>
                <a:sysClr val="windowText" lastClr="000000"/>
              </a:solidFill>
              <a:effectLst/>
              <a:uLnTx/>
              <a:uFillTx/>
              <a:latin typeface="Helvetica Neue"/>
              <a:ea typeface="+mn-ea"/>
            </a:endParaRPr>
          </a:p>
        </p:txBody>
      </p:sp>
      <p:sp>
        <p:nvSpPr>
          <p:cNvPr id="10" name="Cloud Callout 9"/>
          <p:cNvSpPr/>
          <p:nvPr/>
        </p:nvSpPr>
        <p:spPr>
          <a:xfrm>
            <a:off x="295276" y="1428750"/>
            <a:ext cx="2647949" cy="1762125"/>
          </a:xfrm>
          <a:prstGeom prst="cloudCallout">
            <a:avLst>
              <a:gd name="adj1" fmla="val 32045"/>
              <a:gd name="adj2" fmla="val 70068"/>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0" cap="none" spc="0" normalizeH="0" baseline="0" noProof="0" dirty="0">
                <a:ln>
                  <a:noFill/>
                </a:ln>
                <a:solidFill>
                  <a:sysClr val="windowText" lastClr="000000"/>
                </a:solidFill>
                <a:effectLst/>
                <a:uLnTx/>
                <a:uFillTx/>
                <a:latin typeface="Calibri"/>
                <a:ea typeface="+mn-ea"/>
                <a:cs typeface="+mn-cs"/>
              </a:rPr>
              <a:t>Inhoudelijk beleid – methodieken &amp; methodologieën</a:t>
            </a:r>
          </a:p>
        </p:txBody>
      </p:sp>
      <p:sp>
        <p:nvSpPr>
          <p:cNvPr id="11" name="Cloud Callout 10"/>
          <p:cNvSpPr/>
          <p:nvPr/>
        </p:nvSpPr>
        <p:spPr>
          <a:xfrm>
            <a:off x="3267076" y="1333500"/>
            <a:ext cx="2647949" cy="1762125"/>
          </a:xfrm>
          <a:prstGeom prst="cloudCallout">
            <a:avLst>
              <a:gd name="adj1" fmla="val -16156"/>
              <a:gd name="adj2" fmla="val 73852"/>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0" cap="none" spc="0" normalizeH="0" baseline="0" noProof="0" dirty="0">
                <a:ln>
                  <a:noFill/>
                </a:ln>
                <a:solidFill>
                  <a:sysClr val="windowText" lastClr="000000"/>
                </a:solidFill>
                <a:effectLst/>
                <a:uLnTx/>
                <a:uFillTx/>
                <a:latin typeface="Calibri"/>
                <a:ea typeface="+mn-ea"/>
                <a:cs typeface="+mn-cs"/>
              </a:rPr>
              <a:t>Ontwikkelen en delen van kennis en vaardigheden</a:t>
            </a:r>
          </a:p>
        </p:txBody>
      </p:sp>
      <p:sp>
        <p:nvSpPr>
          <p:cNvPr id="12" name="Cloud Callout 11"/>
          <p:cNvSpPr/>
          <p:nvPr/>
        </p:nvSpPr>
        <p:spPr>
          <a:xfrm>
            <a:off x="6038851" y="1375569"/>
            <a:ext cx="2647949" cy="1762125"/>
          </a:xfrm>
          <a:prstGeom prst="cloudCallout">
            <a:avLst>
              <a:gd name="adj1" fmla="val -26228"/>
              <a:gd name="adj2" fmla="val 72771"/>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0" cap="none" spc="0" normalizeH="0" baseline="0" noProof="0" dirty="0">
                <a:ln>
                  <a:noFill/>
                </a:ln>
                <a:solidFill>
                  <a:sysClr val="windowText" lastClr="000000"/>
                </a:solidFill>
                <a:effectLst/>
                <a:uLnTx/>
                <a:uFillTx/>
                <a:latin typeface="Calibri"/>
                <a:ea typeface="+mn-ea"/>
                <a:cs typeface="+mn-cs"/>
              </a:rPr>
              <a:t>Individuele talent- ontwikkeling &amp; mentoring</a:t>
            </a:r>
          </a:p>
        </p:txBody>
      </p:sp>
      <p:sp>
        <p:nvSpPr>
          <p:cNvPr id="13" name="Oval 12"/>
          <p:cNvSpPr/>
          <p:nvPr/>
        </p:nvSpPr>
        <p:spPr>
          <a:xfrm>
            <a:off x="771524" y="3575842"/>
            <a:ext cx="1504951" cy="15716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0" cap="none" spc="0" normalizeH="0" baseline="0" noProof="0" dirty="0">
                <a:ln>
                  <a:noFill/>
                </a:ln>
                <a:solidFill>
                  <a:sysClr val="windowText" lastClr="000000"/>
                </a:solidFill>
                <a:effectLst/>
                <a:uLnTx/>
                <a:uFillTx/>
                <a:latin typeface="Calibri"/>
                <a:ea typeface="+mn-ea"/>
                <a:cs typeface="+mn-cs"/>
              </a:rPr>
              <a:t>Team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0" cap="none" spc="0" normalizeH="0" baseline="0" noProof="0" dirty="0">
                <a:ln>
                  <a:noFill/>
                </a:ln>
                <a:solidFill>
                  <a:sysClr val="windowText" lastClr="000000"/>
                </a:solidFill>
                <a:effectLst/>
                <a:uLnTx/>
                <a:uFillTx/>
                <a:latin typeface="Calibri"/>
                <a:ea typeface="+mn-ea"/>
                <a:cs typeface="+mn-cs"/>
              </a:rPr>
              <a:t>A</a:t>
            </a:r>
          </a:p>
        </p:txBody>
      </p:sp>
      <p:sp>
        <p:nvSpPr>
          <p:cNvPr id="14" name="Oval 13"/>
          <p:cNvSpPr/>
          <p:nvPr/>
        </p:nvSpPr>
        <p:spPr>
          <a:xfrm>
            <a:off x="2590799" y="3575841"/>
            <a:ext cx="1504951" cy="15716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0" cap="none" spc="0" normalizeH="0" baseline="0" noProof="0" dirty="0">
                <a:ln>
                  <a:noFill/>
                </a:ln>
                <a:solidFill>
                  <a:sysClr val="windowText" lastClr="000000"/>
                </a:solidFill>
                <a:effectLst/>
                <a:uLnTx/>
                <a:uFillTx/>
                <a:latin typeface="Calibri"/>
                <a:ea typeface="+mn-ea"/>
                <a:cs typeface="+mn-cs"/>
              </a:rPr>
              <a:t>Team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0" cap="none" spc="0" normalizeH="0" baseline="0" noProof="0" dirty="0">
                <a:ln>
                  <a:noFill/>
                </a:ln>
                <a:solidFill>
                  <a:sysClr val="windowText" lastClr="000000"/>
                </a:solidFill>
                <a:effectLst/>
                <a:uLnTx/>
                <a:uFillTx/>
                <a:latin typeface="Calibri"/>
                <a:ea typeface="+mn-ea"/>
                <a:cs typeface="+mn-cs"/>
              </a:rPr>
              <a:t>B</a:t>
            </a:r>
          </a:p>
        </p:txBody>
      </p:sp>
      <p:sp>
        <p:nvSpPr>
          <p:cNvPr id="15" name="Oval 14"/>
          <p:cNvSpPr/>
          <p:nvPr/>
        </p:nvSpPr>
        <p:spPr>
          <a:xfrm>
            <a:off x="4410074" y="3575840"/>
            <a:ext cx="1504951" cy="15716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0" cap="none" spc="0" normalizeH="0" baseline="0" noProof="0" dirty="0">
                <a:ln>
                  <a:noFill/>
                </a:ln>
                <a:solidFill>
                  <a:sysClr val="windowText" lastClr="000000"/>
                </a:solidFill>
                <a:effectLst/>
                <a:uLnTx/>
                <a:uFillTx/>
                <a:latin typeface="Calibri"/>
                <a:ea typeface="+mn-ea"/>
                <a:cs typeface="+mn-cs"/>
              </a:rPr>
              <a:t>Team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0" cap="none" spc="0" normalizeH="0" baseline="0" noProof="0" dirty="0">
                <a:ln>
                  <a:noFill/>
                </a:ln>
                <a:solidFill>
                  <a:sysClr val="windowText" lastClr="000000"/>
                </a:solidFill>
                <a:effectLst/>
                <a:uLnTx/>
                <a:uFillTx/>
                <a:latin typeface="Calibri"/>
                <a:ea typeface="+mn-ea"/>
                <a:cs typeface="+mn-cs"/>
              </a:rPr>
              <a:t>C</a:t>
            </a:r>
          </a:p>
        </p:txBody>
      </p:sp>
      <p:sp>
        <p:nvSpPr>
          <p:cNvPr id="16" name="Oval 15"/>
          <p:cNvSpPr/>
          <p:nvPr/>
        </p:nvSpPr>
        <p:spPr>
          <a:xfrm>
            <a:off x="6143624" y="3575839"/>
            <a:ext cx="1504951" cy="15716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0" cap="none" spc="0" normalizeH="0" baseline="0" noProof="0" dirty="0">
                <a:ln>
                  <a:noFill/>
                </a:ln>
                <a:solidFill>
                  <a:sysClr val="windowText" lastClr="000000"/>
                </a:solidFill>
                <a:effectLst/>
                <a:uLnTx/>
                <a:uFillTx/>
                <a:latin typeface="Calibri"/>
                <a:ea typeface="+mn-ea"/>
                <a:cs typeface="+mn-cs"/>
              </a:rPr>
              <a:t>Team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0" cap="none" spc="0" normalizeH="0" baseline="0" noProof="0" dirty="0">
                <a:ln>
                  <a:noFill/>
                </a:ln>
                <a:solidFill>
                  <a:sysClr val="windowText" lastClr="000000"/>
                </a:solidFill>
                <a:effectLst/>
                <a:uLnTx/>
                <a:uFillTx/>
                <a:latin typeface="Calibri"/>
                <a:ea typeface="+mn-ea"/>
                <a:cs typeface="+mn-cs"/>
              </a:rPr>
              <a:t>...</a:t>
            </a:r>
          </a:p>
        </p:txBody>
      </p:sp>
      <p:sp>
        <p:nvSpPr>
          <p:cNvPr id="17" name="Left-Right Arrow 16"/>
          <p:cNvSpPr/>
          <p:nvPr/>
        </p:nvSpPr>
        <p:spPr>
          <a:xfrm>
            <a:off x="431006" y="3634434"/>
            <a:ext cx="7958135" cy="596913"/>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0" cap="none" spc="0" normalizeH="0" baseline="0" noProof="0" dirty="0">
                <a:ln>
                  <a:noFill/>
                </a:ln>
                <a:solidFill>
                  <a:sysClr val="windowText" lastClr="000000"/>
                </a:solidFill>
                <a:effectLst/>
                <a:uLnTx/>
                <a:uFillTx/>
                <a:latin typeface="Calibri"/>
                <a:ea typeface="+mn-ea"/>
                <a:cs typeface="+mn-cs"/>
              </a:rPr>
              <a:t>Expertise werking</a:t>
            </a:r>
          </a:p>
        </p:txBody>
      </p:sp>
    </p:spTree>
    <p:extLst>
      <p:ext uri="{BB962C8B-B14F-4D97-AF65-F5344CB8AC3E}">
        <p14:creationId xmlns:p14="http://schemas.microsoft.com/office/powerpoint/2010/main" val="819130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Sterrolhouders</a:t>
            </a: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31019C-3939-5F43-B75D-CFD4E736BA37}" type="slidenum">
              <a:rPr kumimoji="0" lang="nl-NL" sz="1400" b="0" i="0" u="none" strike="noStrike" kern="1200" cap="none" spc="0" normalizeH="0" baseline="0" noProof="0" smtClean="0">
                <a:ln>
                  <a:noFill/>
                </a:ln>
                <a:solidFill>
                  <a:srgbClr val="52B62C"/>
                </a:solidFill>
                <a:effectLst/>
                <a:uLnTx/>
                <a:uFillTx/>
                <a:latin typeface="Helvetica Neue"/>
                <a:ea typeface="+mn-ea"/>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nl-NL" sz="1400" b="0" i="0" u="none" strike="noStrike" kern="1200" cap="none" spc="0" normalizeH="0" baseline="0" noProof="0">
              <a:ln>
                <a:noFill/>
              </a:ln>
              <a:solidFill>
                <a:srgbClr val="52B62C"/>
              </a:solidFill>
              <a:effectLst/>
              <a:uLnTx/>
              <a:uFillTx/>
              <a:latin typeface="Helvetica Neue"/>
              <a:ea typeface="+mn-ea"/>
            </a:endParaRPr>
          </a:p>
        </p:txBody>
      </p:sp>
      <p:grpSp>
        <p:nvGrpSpPr>
          <p:cNvPr id="5" name="Group 4"/>
          <p:cNvGrpSpPr/>
          <p:nvPr/>
        </p:nvGrpSpPr>
        <p:grpSpPr>
          <a:xfrm>
            <a:off x="1704184" y="1556791"/>
            <a:ext cx="5915816" cy="4778164"/>
            <a:chOff x="1536504" y="1232755"/>
            <a:chExt cx="5915816" cy="4778164"/>
          </a:xfrm>
        </p:grpSpPr>
        <p:sp>
          <p:nvSpPr>
            <p:cNvPr id="6" name="Oval 5"/>
            <p:cNvSpPr/>
            <p:nvPr/>
          </p:nvSpPr>
          <p:spPr>
            <a:xfrm>
              <a:off x="2051720" y="1556791"/>
              <a:ext cx="4536504" cy="4380731"/>
            </a:xfrm>
            <a:prstGeom prst="ellipse">
              <a:avLst/>
            </a:prstGeom>
            <a:noFill/>
            <a:ln>
              <a:prstDash val="sys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0D4E87"/>
                  </a:solidFill>
                  <a:effectLst/>
                  <a:uLnTx/>
                  <a:uFillTx/>
                  <a:latin typeface="Arial" panose="020B0604020202020204" pitchFamily="34" charset="0"/>
                  <a:ea typeface="+mn-ea"/>
                  <a:cs typeface="Arial" panose="020B0604020202020204" pitchFamily="34" charset="0"/>
                </a:rPr>
                <a:t>Core team tasks</a:t>
              </a:r>
            </a:p>
          </p:txBody>
        </p:sp>
        <p:sp>
          <p:nvSpPr>
            <p:cNvPr id="7" name="7-Point Star 6"/>
            <p:cNvSpPr/>
            <p:nvPr/>
          </p:nvSpPr>
          <p:spPr>
            <a:xfrm>
              <a:off x="1888861" y="1556792"/>
              <a:ext cx="5059403" cy="4107598"/>
            </a:xfrm>
            <a:prstGeom prst="star7">
              <a:avLst>
                <a:gd name="adj" fmla="val 21029"/>
                <a:gd name="hf" fmla="val 102572"/>
                <a:gd name="vf" fmla="val 105210"/>
              </a:avLst>
            </a:prstGeom>
            <a:solidFill>
              <a:srgbClr val="0D4E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Oval 7"/>
            <p:cNvSpPr/>
            <p:nvPr/>
          </p:nvSpPr>
          <p:spPr>
            <a:xfrm>
              <a:off x="1536504" y="2098180"/>
              <a:ext cx="1440160" cy="648072"/>
            </a:xfrm>
            <a:prstGeom prst="ellipse">
              <a:avLst/>
            </a:prstGeom>
            <a:solidFill>
              <a:srgbClr val="9BBB59"/>
            </a:solid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9" name="Oval 8"/>
            <p:cNvSpPr/>
            <p:nvPr/>
          </p:nvSpPr>
          <p:spPr>
            <a:xfrm>
              <a:off x="1536504" y="3897052"/>
              <a:ext cx="1440160" cy="648072"/>
            </a:xfrm>
            <a:prstGeom prst="ellipse">
              <a:avLst/>
            </a:prstGeom>
            <a:solidFill>
              <a:srgbClr val="9BBB59"/>
            </a:solid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10" name="Oval 9"/>
            <p:cNvSpPr/>
            <p:nvPr/>
          </p:nvSpPr>
          <p:spPr>
            <a:xfrm>
              <a:off x="4682008" y="5100448"/>
              <a:ext cx="1728192" cy="837075"/>
            </a:xfrm>
            <a:prstGeom prst="ellipse">
              <a:avLst/>
            </a:prstGeom>
            <a:solidFill>
              <a:srgbClr val="9BBB59"/>
            </a:solid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ICT</a:t>
              </a:r>
            </a:p>
          </p:txBody>
        </p:sp>
        <p:sp>
          <p:nvSpPr>
            <p:cNvPr id="11" name="Oval 10"/>
            <p:cNvSpPr/>
            <p:nvPr/>
          </p:nvSpPr>
          <p:spPr>
            <a:xfrm>
              <a:off x="5941804" y="3795193"/>
              <a:ext cx="1510516" cy="837075"/>
            </a:xfrm>
            <a:prstGeom prst="ellipse">
              <a:avLst/>
            </a:prstGeom>
            <a:solidFill>
              <a:srgbClr val="9BBB59"/>
            </a:solid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HRM</a:t>
              </a:r>
            </a:p>
          </p:txBody>
        </p:sp>
        <p:sp>
          <p:nvSpPr>
            <p:cNvPr id="12" name="Oval 11"/>
            <p:cNvSpPr/>
            <p:nvPr/>
          </p:nvSpPr>
          <p:spPr>
            <a:xfrm>
              <a:off x="5480907" y="2169471"/>
              <a:ext cx="1418082" cy="723135"/>
            </a:xfrm>
            <a:prstGeom prst="ellipse">
              <a:avLst/>
            </a:prstGeom>
            <a:solidFill>
              <a:srgbClr val="9BBB59"/>
            </a:solid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Kwaliteit</a:t>
              </a:r>
            </a:p>
          </p:txBody>
        </p:sp>
        <p:sp>
          <p:nvSpPr>
            <p:cNvPr id="13" name="Oval 12"/>
            <p:cNvSpPr/>
            <p:nvPr/>
          </p:nvSpPr>
          <p:spPr>
            <a:xfrm>
              <a:off x="3715590" y="1232755"/>
              <a:ext cx="1440160" cy="648072"/>
            </a:xfrm>
            <a:prstGeom prst="ellipse">
              <a:avLst/>
            </a:prstGeom>
            <a:solidFill>
              <a:srgbClr val="9BBB59"/>
            </a:solid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Planning</a:t>
              </a:r>
            </a:p>
          </p:txBody>
        </p:sp>
        <p:sp>
          <p:nvSpPr>
            <p:cNvPr id="14" name="Oval 13"/>
            <p:cNvSpPr/>
            <p:nvPr/>
          </p:nvSpPr>
          <p:spPr>
            <a:xfrm>
              <a:off x="2411760" y="5173844"/>
              <a:ext cx="1728192" cy="837075"/>
            </a:xfrm>
            <a:prstGeom prst="ellipse">
              <a:avLst/>
            </a:prstGeom>
            <a:solidFill>
              <a:srgbClr val="9BBB59"/>
            </a:solid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15" name="Oval 14"/>
            <p:cNvSpPr/>
            <p:nvPr/>
          </p:nvSpPr>
          <p:spPr>
            <a:xfrm>
              <a:off x="3386737" y="2746252"/>
              <a:ext cx="2094170" cy="1986374"/>
            </a:xfrm>
            <a:prstGeom prst="ellipse">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0D4E91"/>
                  </a:solidFill>
                  <a:effectLst/>
                  <a:uLnTx/>
                  <a:uFillTx/>
                  <a:latin typeface="Arial" panose="020B0604020202020204" pitchFamily="34" charset="0"/>
                  <a:ea typeface="+mn-ea"/>
                  <a:cs typeface="Arial" panose="020B0604020202020204" pitchFamily="34" charset="0"/>
                </a:rPr>
                <a:t>Kerntaken</a:t>
              </a:r>
            </a:p>
          </p:txBody>
        </p:sp>
      </p:grpSp>
      <p:sp>
        <p:nvSpPr>
          <p:cNvPr id="16" name="Cloud Callout 15"/>
          <p:cNvSpPr/>
          <p:nvPr/>
        </p:nvSpPr>
        <p:spPr>
          <a:xfrm>
            <a:off x="6109483" y="-80812"/>
            <a:ext cx="3424277" cy="1978092"/>
          </a:xfrm>
          <a:prstGeom prst="cloudCallout">
            <a:avLst>
              <a:gd name="adj1" fmla="val -23369"/>
              <a:gd name="adj2" fmla="val 73358"/>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prstClr val="white"/>
                </a:solidFill>
                <a:effectLst/>
                <a:uLnTx/>
                <a:uFillTx/>
                <a:latin typeface="Calibri"/>
                <a:ea typeface="+mn-ea"/>
                <a:cs typeface="+mn-cs"/>
              </a:rPr>
              <a:t>Pakketten van regeltaken :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prstClr val="white"/>
                </a:solidFill>
                <a:effectLst/>
                <a:uLnTx/>
                <a:uFillTx/>
                <a:latin typeface="Calibri"/>
                <a:ea typeface="+mn-ea"/>
                <a:cs typeface="+mn-cs"/>
              </a:rPr>
              <a:t>het organiseren, bewaken, coördineren en communiceren van een bepaald regelaspect binnen het team</a:t>
            </a:r>
          </a:p>
        </p:txBody>
      </p:sp>
      <p:sp>
        <p:nvSpPr>
          <p:cNvPr id="17" name="Cloud Callout 16"/>
          <p:cNvSpPr/>
          <p:nvPr/>
        </p:nvSpPr>
        <p:spPr>
          <a:xfrm>
            <a:off x="0" y="4593265"/>
            <a:ext cx="2579440" cy="2209682"/>
          </a:xfrm>
          <a:prstGeom prst="cloudCallout">
            <a:avLst>
              <a:gd name="adj1" fmla="val 50161"/>
              <a:gd name="adj2" fmla="val -42450"/>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prstClr val="white"/>
                </a:solidFill>
                <a:effectLst/>
                <a:uLnTx/>
                <a:uFillTx/>
                <a:latin typeface="Calibri"/>
                <a:ea typeface="+mn-ea"/>
                <a:cs typeface="+mn-cs"/>
              </a:rPr>
              <a:t>Afstemming binnen het team, maar ook met andere teams indien toegevoegde waarde</a:t>
            </a:r>
          </a:p>
        </p:txBody>
      </p:sp>
    </p:spTree>
    <p:extLst>
      <p:ext uri="{BB962C8B-B14F-4D97-AF65-F5344CB8AC3E}">
        <p14:creationId xmlns:p14="http://schemas.microsoft.com/office/powerpoint/2010/main" val="255760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Voorbeeld</a:t>
            </a: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31019C-3939-5F43-B75D-CFD4E736BA37}" type="slidenum">
              <a:rPr kumimoji="0" lang="nl-NL" sz="1400" b="0" i="0" u="none" strike="noStrike" kern="1200" cap="none" spc="0" normalizeH="0" baseline="0" noProof="0" smtClean="0">
                <a:ln>
                  <a:noFill/>
                </a:ln>
                <a:solidFill>
                  <a:srgbClr val="52B62C"/>
                </a:solidFill>
                <a:effectLst/>
                <a:uLnTx/>
                <a:uFillTx/>
                <a:latin typeface="Helvetica Neue"/>
                <a:ea typeface="+mn-ea"/>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nl-NL" sz="1400" b="0" i="0" u="none" strike="noStrike" kern="1200" cap="none" spc="0" normalizeH="0" baseline="0" noProof="0">
              <a:ln>
                <a:noFill/>
              </a:ln>
              <a:solidFill>
                <a:srgbClr val="52B62C"/>
              </a:solidFill>
              <a:effectLst/>
              <a:uLnTx/>
              <a:uFillTx/>
              <a:latin typeface="Helvetica Neue"/>
              <a:ea typeface="+mn-ea"/>
            </a:endParaRPr>
          </a:p>
        </p:txBody>
      </p:sp>
      <p:grpSp>
        <p:nvGrpSpPr>
          <p:cNvPr id="22" name="Group 21"/>
          <p:cNvGrpSpPr/>
          <p:nvPr/>
        </p:nvGrpSpPr>
        <p:grpSpPr>
          <a:xfrm>
            <a:off x="1104364" y="1305946"/>
            <a:ext cx="6515636" cy="4955613"/>
            <a:chOff x="1104364" y="1305946"/>
            <a:chExt cx="6515636" cy="4955613"/>
          </a:xfrm>
        </p:grpSpPr>
        <p:sp>
          <p:nvSpPr>
            <p:cNvPr id="10" name="Oval 9"/>
            <p:cNvSpPr/>
            <p:nvPr/>
          </p:nvSpPr>
          <p:spPr>
            <a:xfrm>
              <a:off x="2219400" y="1880827"/>
              <a:ext cx="4536504" cy="4380731"/>
            </a:xfrm>
            <a:prstGeom prst="ellipse">
              <a:avLst/>
            </a:prstGeom>
            <a:noFill/>
            <a:ln>
              <a:prstDash val="sys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0D4E87"/>
                  </a:solidFill>
                  <a:effectLst/>
                  <a:uLnTx/>
                  <a:uFillTx/>
                  <a:latin typeface="Arial" panose="020B0604020202020204" pitchFamily="34" charset="0"/>
                  <a:ea typeface="+mn-ea"/>
                  <a:cs typeface="Arial" panose="020B0604020202020204" pitchFamily="34" charset="0"/>
                </a:rPr>
                <a:t>Core team tasks</a:t>
              </a:r>
            </a:p>
          </p:txBody>
        </p:sp>
        <p:sp>
          <p:nvSpPr>
            <p:cNvPr id="11" name="7-Point Star 10"/>
            <p:cNvSpPr/>
            <p:nvPr/>
          </p:nvSpPr>
          <p:spPr>
            <a:xfrm>
              <a:off x="2056541" y="1880828"/>
              <a:ext cx="5059403" cy="4107598"/>
            </a:xfrm>
            <a:prstGeom prst="star7">
              <a:avLst>
                <a:gd name="adj" fmla="val 21029"/>
                <a:gd name="hf" fmla="val 102572"/>
                <a:gd name="vf" fmla="val 105210"/>
              </a:avLst>
            </a:prstGeom>
            <a:solidFill>
              <a:srgbClr val="0D4E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 name="Oval 13"/>
            <p:cNvSpPr/>
            <p:nvPr/>
          </p:nvSpPr>
          <p:spPr>
            <a:xfrm>
              <a:off x="4849688" y="5424484"/>
              <a:ext cx="1728192" cy="837075"/>
            </a:xfrm>
            <a:prstGeom prst="ellipse">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Expertise begeleiding</a:t>
              </a:r>
              <a:endParaRPr kumimoji="0" lang="nl-BE"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 name="Oval 14"/>
            <p:cNvSpPr/>
            <p:nvPr/>
          </p:nvSpPr>
          <p:spPr>
            <a:xfrm>
              <a:off x="6109484" y="4119229"/>
              <a:ext cx="1510516" cy="837075"/>
            </a:xfrm>
            <a:prstGeom prst="ellipse">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Expertise gedrag</a:t>
              </a:r>
              <a:endParaRPr kumimoji="0" lang="nl-BE"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 name="Oval 15"/>
            <p:cNvSpPr/>
            <p:nvPr/>
          </p:nvSpPr>
          <p:spPr>
            <a:xfrm>
              <a:off x="5648587" y="2493507"/>
              <a:ext cx="1418082" cy="723135"/>
            </a:xfrm>
            <a:prstGeom prst="ellipse">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Expertise </a:t>
              </a:r>
              <a:r>
                <a:rPr kumimoji="0" lang="nl-BE" sz="1400" b="1" i="0" u="none" strike="noStrike" kern="1200" cap="none" spc="0" normalizeH="0" baseline="0" noProof="0" dirty="0" err="1" smtClean="0">
                  <a:ln>
                    <a:noFill/>
                  </a:ln>
                  <a:solidFill>
                    <a:srgbClr val="FFFFFF"/>
                  </a:solidFill>
                  <a:effectLst/>
                  <a:uLnTx/>
                  <a:uFillTx/>
                  <a:latin typeface="Arial" panose="020B0604020202020204" pitchFamily="34" charset="0"/>
                  <a:ea typeface="+mn-ea"/>
                  <a:cs typeface="Arial" panose="020B0604020202020204" pitchFamily="34" charset="0"/>
                </a:rPr>
                <a:t>Leerprobl</a:t>
              </a:r>
              <a:endParaRPr kumimoji="0" lang="nl-BE"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 name="Oval 17"/>
            <p:cNvSpPr/>
            <p:nvPr/>
          </p:nvSpPr>
          <p:spPr>
            <a:xfrm>
              <a:off x="2424264" y="5359641"/>
              <a:ext cx="1728192" cy="837075"/>
            </a:xfrm>
            <a:prstGeom prst="ellipse">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Expertise verontrusting</a:t>
              </a:r>
              <a:endParaRPr kumimoji="0" lang="nl-BE"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 name="Oval 18"/>
            <p:cNvSpPr/>
            <p:nvPr/>
          </p:nvSpPr>
          <p:spPr>
            <a:xfrm>
              <a:off x="3554417" y="3070288"/>
              <a:ext cx="2094170" cy="1986374"/>
            </a:xfrm>
            <a:prstGeom prst="ellipse">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smtClean="0">
                  <a:ln>
                    <a:noFill/>
                  </a:ln>
                  <a:solidFill>
                    <a:srgbClr val="0D4E91"/>
                  </a:solidFill>
                  <a:effectLst/>
                  <a:uLnTx/>
                  <a:uFillTx/>
                  <a:latin typeface="Arial" panose="020B0604020202020204" pitchFamily="34" charset="0"/>
                  <a:ea typeface="+mn-ea"/>
                  <a:cs typeface="Arial" panose="020B0604020202020204" pitchFamily="34" charset="0"/>
                </a:rPr>
                <a:t>Kerntaken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0D4E91"/>
                  </a:solidFill>
                  <a:effectLst/>
                  <a:uLnTx/>
                  <a:uFillTx/>
                  <a:latin typeface="Arial" panose="020B0604020202020204" pitchFamily="34" charset="0"/>
                  <a:ea typeface="+mn-ea"/>
                  <a:cs typeface="Arial" panose="020B0604020202020204" pitchFamily="34" charset="0"/>
                </a:rPr>
                <a:t>t</a:t>
              </a:r>
              <a:r>
                <a:rPr kumimoji="0" lang="nl-BE" sz="1800" b="1" i="0" u="none" strike="noStrike" kern="1200" cap="none" spc="0" normalizeH="0" baseline="0" noProof="0" dirty="0" smtClean="0">
                  <a:ln>
                    <a:noFill/>
                  </a:ln>
                  <a:solidFill>
                    <a:srgbClr val="0D4E91"/>
                  </a:solidFill>
                  <a:effectLst/>
                  <a:uLnTx/>
                  <a:uFillTx/>
                  <a:latin typeface="Arial" panose="020B0604020202020204" pitchFamily="34" charset="0"/>
                  <a:ea typeface="+mn-ea"/>
                  <a:cs typeface="Arial" panose="020B0604020202020204" pitchFamily="34" charset="0"/>
                </a:rPr>
                <a:t>eam 3-4</a:t>
              </a:r>
              <a:endParaRPr kumimoji="0" lang="nl-BE" sz="1800" b="1" i="0" u="none" strike="noStrike" kern="1200" cap="none" spc="0" normalizeH="0" baseline="0" noProof="0" dirty="0">
                <a:ln>
                  <a:noFill/>
                </a:ln>
                <a:solidFill>
                  <a:srgbClr val="0D4E91"/>
                </a:solidFill>
                <a:effectLst/>
                <a:uLnTx/>
                <a:uFillTx/>
                <a:latin typeface="Arial" panose="020B0604020202020204" pitchFamily="34" charset="0"/>
                <a:ea typeface="+mn-ea"/>
                <a:cs typeface="Arial" panose="020B0604020202020204" pitchFamily="34" charset="0"/>
              </a:endParaRPr>
            </a:p>
          </p:txBody>
        </p:sp>
        <p:sp>
          <p:nvSpPr>
            <p:cNvPr id="20" name="Oval 11"/>
            <p:cNvSpPr/>
            <p:nvPr/>
          </p:nvSpPr>
          <p:spPr>
            <a:xfrm>
              <a:off x="1104364" y="4125529"/>
              <a:ext cx="1531841" cy="648072"/>
            </a:xfrm>
            <a:prstGeom prst="ellipse">
              <a:avLst/>
            </a:prstGeom>
            <a:solidFill>
              <a:srgbClr val="92D050"/>
            </a:solid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HRM/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dirty="0" err="1" smtClean="0">
                  <a:ln>
                    <a:noFill/>
                  </a:ln>
                  <a:solidFill>
                    <a:srgbClr val="FFFFFF"/>
                  </a:solidFill>
                  <a:effectLst/>
                  <a:uLnTx/>
                  <a:uFillTx/>
                  <a:latin typeface="Arial" panose="020B0604020202020204" pitchFamily="34" charset="0"/>
                  <a:ea typeface="+mn-ea"/>
                  <a:cs typeface="Arial" panose="020B0604020202020204" pitchFamily="34" charset="0"/>
                </a:rPr>
                <a:t>Professiona-lisering</a:t>
              </a:r>
              <a:endParaRPr kumimoji="0" lang="nl-BE"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3" name="Oval 15"/>
            <p:cNvSpPr/>
            <p:nvPr/>
          </p:nvSpPr>
          <p:spPr>
            <a:xfrm>
              <a:off x="3820432" y="1801675"/>
              <a:ext cx="1418082" cy="723135"/>
            </a:xfrm>
            <a:prstGeom prst="ellipse">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Expertise ICF</a:t>
              </a:r>
              <a:endParaRPr kumimoji="0" lang="nl-BE"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 name="Oval 16"/>
            <p:cNvSpPr/>
            <p:nvPr/>
          </p:nvSpPr>
          <p:spPr>
            <a:xfrm>
              <a:off x="3809393" y="1305946"/>
              <a:ext cx="1440160" cy="648072"/>
            </a:xfrm>
            <a:prstGeom prst="ellipse">
              <a:avLst/>
            </a:prstGeom>
            <a:solidFill>
              <a:srgbClr val="92D050"/>
            </a:solid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Planning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(Teambord)</a:t>
              </a:r>
            </a:p>
          </p:txBody>
        </p:sp>
        <p:sp>
          <p:nvSpPr>
            <p:cNvPr id="21" name="Oval 15"/>
            <p:cNvSpPr/>
            <p:nvPr/>
          </p:nvSpPr>
          <p:spPr>
            <a:xfrm>
              <a:off x="1716365" y="2512660"/>
              <a:ext cx="1418082" cy="723135"/>
            </a:xfrm>
            <a:prstGeom prst="ellipse">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Expertise </a:t>
              </a:r>
              <a:r>
                <a:rPr kumimoji="0" lang="nl-BE" sz="1400" b="1" i="0" u="none" strike="noStrike" kern="1200" cap="none" spc="0" normalizeH="0" baseline="0" noProof="0" dirty="0" err="1" smtClean="0">
                  <a:ln>
                    <a:noFill/>
                  </a:ln>
                  <a:solidFill>
                    <a:srgbClr val="FFFFFF"/>
                  </a:solidFill>
                  <a:effectLst/>
                  <a:uLnTx/>
                  <a:uFillTx/>
                  <a:latin typeface="Arial" panose="020B0604020202020204" pitchFamily="34" charset="0"/>
                  <a:ea typeface="+mn-ea"/>
                  <a:cs typeface="Arial" panose="020B0604020202020204" pitchFamily="34" charset="0"/>
                </a:rPr>
                <a:t>BuO</a:t>
              </a:r>
              <a:endParaRPr kumimoji="0" lang="nl-BE"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 name="Oval 11"/>
            <p:cNvSpPr/>
            <p:nvPr/>
          </p:nvSpPr>
          <p:spPr>
            <a:xfrm>
              <a:off x="1667090" y="2003678"/>
              <a:ext cx="1440160" cy="648072"/>
            </a:xfrm>
            <a:prstGeom prst="ellipse">
              <a:avLst/>
            </a:prstGeom>
            <a:solidFill>
              <a:srgbClr val="92D050"/>
            </a:solid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Kwaliteits-zorg</a:t>
              </a:r>
            </a:p>
          </p:txBody>
        </p:sp>
      </p:grpSp>
    </p:spTree>
    <p:extLst>
      <p:ext uri="{BB962C8B-B14F-4D97-AF65-F5344CB8AC3E}">
        <p14:creationId xmlns:p14="http://schemas.microsoft.com/office/powerpoint/2010/main" val="9507320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03890" y="3305175"/>
            <a:ext cx="3381375" cy="1438275"/>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0" cap="none" spc="0" normalizeH="0" baseline="0" noProof="0" dirty="0">
                <a:ln>
                  <a:noFill/>
                </a:ln>
                <a:solidFill>
                  <a:sysClr val="windowText" lastClr="000000"/>
                </a:solidFill>
                <a:effectLst/>
                <a:uLnTx/>
                <a:uFillTx/>
                <a:latin typeface="Calibri"/>
                <a:ea typeface="+mn-ea"/>
                <a:cs typeface="+mn-cs"/>
              </a:rPr>
              <a:t>Eenheid X</a:t>
            </a:r>
          </a:p>
        </p:txBody>
      </p:sp>
      <p:sp>
        <p:nvSpPr>
          <p:cNvPr id="3" name="Slide Number Placeholder 2"/>
          <p:cNvSpPr>
            <a:spLocks noGrp="1"/>
          </p:cNvSpPr>
          <p:nvPr>
            <p:ph type="sldNum" sz="quarter" idx="4294967295"/>
          </p:nvPr>
        </p:nvSpPr>
        <p:spPr>
          <a:xfrm>
            <a:off x="6553200" y="6356350"/>
            <a:ext cx="2133600" cy="365125"/>
          </a:xfrm>
          <a:custGeom>
            <a:avLst/>
            <a:gdLst>
              <a:gd name="connsiteX0" fmla="*/ 0 w 2133600"/>
              <a:gd name="connsiteY0" fmla="*/ 0 h 365125"/>
              <a:gd name="connsiteX1" fmla="*/ 2133600 w 2133600"/>
              <a:gd name="connsiteY1" fmla="*/ 0 h 365125"/>
              <a:gd name="connsiteX2" fmla="*/ 2133600 w 2133600"/>
              <a:gd name="connsiteY2" fmla="*/ 365125 h 365125"/>
              <a:gd name="connsiteX3" fmla="*/ 0 w 2133600"/>
              <a:gd name="connsiteY3" fmla="*/ 365125 h 365125"/>
              <a:gd name="connsiteX4" fmla="*/ 0 w 2133600"/>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365125">
                <a:moveTo>
                  <a:pt x="0" y="0"/>
                </a:moveTo>
                <a:lnTo>
                  <a:pt x="2133600" y="0"/>
                </a:lnTo>
                <a:lnTo>
                  <a:pt x="2133600" y="365125"/>
                </a:lnTo>
                <a:lnTo>
                  <a:pt x="0" y="365125"/>
                </a:lnTo>
                <a:lnTo>
                  <a:pt x="0" y="0"/>
                </a:lnTo>
                <a:close/>
              </a:path>
            </a:pathLst>
          </a:cu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1019C-3939-5F43-B75D-CFD4E736BA37}" type="slidenum">
              <a:rPr kumimoji="0" lang="nl-NL"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nl-NL" sz="1800" b="0" i="0" u="none" strike="noStrike" kern="0" cap="none" spc="0" normalizeH="0" baseline="0" noProof="0">
              <a:ln>
                <a:noFill/>
              </a:ln>
              <a:solidFill>
                <a:sysClr val="windowText" lastClr="000000"/>
              </a:solidFill>
              <a:effectLst/>
              <a:uLnTx/>
              <a:uFillTx/>
              <a:latin typeface="Calibri"/>
              <a:ea typeface="+mn-ea"/>
              <a:cs typeface="+mn-cs"/>
            </a:endParaRPr>
          </a:p>
        </p:txBody>
      </p:sp>
      <p:grpSp>
        <p:nvGrpSpPr>
          <p:cNvPr id="5" name="Group 4"/>
          <p:cNvGrpSpPr>
            <a:grpSpLocks noChangeAspect="1"/>
          </p:cNvGrpSpPr>
          <p:nvPr/>
        </p:nvGrpSpPr>
        <p:grpSpPr>
          <a:xfrm>
            <a:off x="1165816" y="3848117"/>
            <a:ext cx="2962656" cy="677070"/>
            <a:chOff x="952501" y="3609971"/>
            <a:chExt cx="6877051" cy="1571628"/>
          </a:xfrm>
        </p:grpSpPr>
        <p:sp>
          <p:nvSpPr>
            <p:cNvPr id="4" name="Oval 3"/>
            <p:cNvSpPr/>
            <p:nvPr/>
          </p:nvSpPr>
          <p:spPr>
            <a:xfrm>
              <a:off x="952501" y="3609974"/>
              <a:ext cx="1504951" cy="15716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800" b="0" i="0" u="none" strike="noStrike" kern="0" cap="none" spc="0" normalizeH="0" baseline="0" noProof="0" dirty="0">
                  <a:ln>
                    <a:noFill/>
                  </a:ln>
                  <a:solidFill>
                    <a:sysClr val="windowText" lastClr="000000"/>
                  </a:solidFill>
                  <a:effectLst/>
                  <a:uLnTx/>
                  <a:uFillTx/>
                  <a:latin typeface="Calibri"/>
                  <a:ea typeface="+mn-ea"/>
                  <a:cs typeface="+mn-cs"/>
                </a:rPr>
                <a:t>Team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800" b="0" i="0" u="none" strike="noStrike" kern="0" cap="none" spc="0" normalizeH="0" baseline="0" noProof="0" dirty="0">
                  <a:ln>
                    <a:noFill/>
                  </a:ln>
                  <a:solidFill>
                    <a:sysClr val="windowText" lastClr="000000"/>
                  </a:solidFill>
                  <a:effectLst/>
                  <a:uLnTx/>
                  <a:uFillTx/>
                  <a:latin typeface="Calibri"/>
                  <a:ea typeface="+mn-ea"/>
                  <a:cs typeface="+mn-cs"/>
                </a:rPr>
                <a:t>A</a:t>
              </a:r>
            </a:p>
          </p:txBody>
        </p:sp>
        <p:sp>
          <p:nvSpPr>
            <p:cNvPr id="14" name="Oval 13"/>
            <p:cNvSpPr/>
            <p:nvPr/>
          </p:nvSpPr>
          <p:spPr>
            <a:xfrm>
              <a:off x="2771776" y="3609973"/>
              <a:ext cx="1504951" cy="15716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800" b="0" i="0" u="none" strike="noStrike" kern="0" cap="none" spc="0" normalizeH="0" baseline="0" noProof="0" dirty="0">
                  <a:ln>
                    <a:noFill/>
                  </a:ln>
                  <a:solidFill>
                    <a:sysClr val="windowText" lastClr="000000"/>
                  </a:solidFill>
                  <a:effectLst/>
                  <a:uLnTx/>
                  <a:uFillTx/>
                  <a:latin typeface="Calibri"/>
                  <a:ea typeface="+mn-ea"/>
                  <a:cs typeface="+mn-cs"/>
                </a:rPr>
                <a:t>Team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800" b="0" i="0" u="none" strike="noStrike" kern="0" cap="none" spc="0" normalizeH="0" baseline="0" noProof="0" dirty="0">
                  <a:ln>
                    <a:noFill/>
                  </a:ln>
                  <a:solidFill>
                    <a:sysClr val="windowText" lastClr="000000"/>
                  </a:solidFill>
                  <a:effectLst/>
                  <a:uLnTx/>
                  <a:uFillTx/>
                  <a:latin typeface="Calibri"/>
                  <a:ea typeface="+mn-ea"/>
                  <a:cs typeface="+mn-cs"/>
                </a:rPr>
                <a:t>B</a:t>
              </a:r>
            </a:p>
          </p:txBody>
        </p:sp>
        <p:sp>
          <p:nvSpPr>
            <p:cNvPr id="15" name="Oval 14"/>
            <p:cNvSpPr/>
            <p:nvPr/>
          </p:nvSpPr>
          <p:spPr>
            <a:xfrm>
              <a:off x="4591051" y="3609972"/>
              <a:ext cx="1504951" cy="15716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800" b="0" i="0" u="none" strike="noStrike" kern="0" cap="none" spc="0" normalizeH="0" baseline="0" noProof="0" dirty="0">
                  <a:ln>
                    <a:noFill/>
                  </a:ln>
                  <a:solidFill>
                    <a:sysClr val="windowText" lastClr="000000"/>
                  </a:solidFill>
                  <a:effectLst/>
                  <a:uLnTx/>
                  <a:uFillTx/>
                  <a:latin typeface="Calibri"/>
                  <a:ea typeface="+mn-ea"/>
                  <a:cs typeface="+mn-cs"/>
                </a:rPr>
                <a:t>Team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800" b="0" i="0" u="none" strike="noStrike" kern="0" cap="none" spc="0" normalizeH="0" baseline="0" noProof="0" dirty="0">
                  <a:ln>
                    <a:noFill/>
                  </a:ln>
                  <a:solidFill>
                    <a:sysClr val="windowText" lastClr="000000"/>
                  </a:solidFill>
                  <a:effectLst/>
                  <a:uLnTx/>
                  <a:uFillTx/>
                  <a:latin typeface="Calibri"/>
                  <a:ea typeface="+mn-ea"/>
                  <a:cs typeface="+mn-cs"/>
                </a:rPr>
                <a:t>C</a:t>
              </a:r>
            </a:p>
          </p:txBody>
        </p:sp>
        <p:sp>
          <p:nvSpPr>
            <p:cNvPr id="16" name="Oval 15"/>
            <p:cNvSpPr/>
            <p:nvPr/>
          </p:nvSpPr>
          <p:spPr>
            <a:xfrm>
              <a:off x="6324601" y="3609971"/>
              <a:ext cx="1504951" cy="15716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800" b="0" i="0" u="none" strike="noStrike" kern="0" cap="none" spc="0" normalizeH="0" baseline="0" noProof="0" dirty="0">
                  <a:ln>
                    <a:noFill/>
                  </a:ln>
                  <a:solidFill>
                    <a:sysClr val="windowText" lastClr="000000"/>
                  </a:solidFill>
                  <a:effectLst/>
                  <a:uLnTx/>
                  <a:uFillTx/>
                  <a:latin typeface="Calibri"/>
                  <a:ea typeface="+mn-ea"/>
                  <a:cs typeface="+mn-cs"/>
                </a:rPr>
                <a:t>Team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800" b="0" i="0" u="none" strike="noStrike" kern="0" cap="none" spc="0" normalizeH="0" baseline="0" noProof="0" dirty="0">
                  <a:ln>
                    <a:noFill/>
                  </a:ln>
                  <a:solidFill>
                    <a:sysClr val="windowText" lastClr="000000"/>
                  </a:solidFill>
                  <a:effectLst/>
                  <a:uLnTx/>
                  <a:uFillTx/>
                  <a:latin typeface="Calibri"/>
                  <a:ea typeface="+mn-ea"/>
                  <a:cs typeface="+mn-cs"/>
                </a:rPr>
                <a:t>...</a:t>
              </a:r>
            </a:p>
          </p:txBody>
        </p:sp>
      </p:grpSp>
      <p:sp>
        <p:nvSpPr>
          <p:cNvPr id="33" name="Rectangle 32"/>
          <p:cNvSpPr/>
          <p:nvPr/>
        </p:nvSpPr>
        <p:spPr>
          <a:xfrm>
            <a:off x="1495424" y="589849"/>
            <a:ext cx="6096002"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4000" b="0" i="0" u="none" strike="noStrike" kern="0" cap="none" spc="0" normalizeH="0" baseline="0" noProof="0" dirty="0">
                <a:ln>
                  <a:noFill/>
                </a:ln>
                <a:solidFill>
                  <a:prstClr val="black"/>
                </a:solidFill>
                <a:effectLst/>
                <a:uLnTx/>
                <a:uFillTx/>
                <a:latin typeface="Bradley Hand ITC" panose="03070402050302030203" pitchFamily="66" charset="0"/>
                <a:ea typeface="+mn-ea"/>
                <a:cs typeface="+mn-cs"/>
              </a:rPr>
              <a:t>Eerst op niveau van de eenheid en vervolgens eventueel over (sommige) eenheden heen</a:t>
            </a:r>
          </a:p>
        </p:txBody>
      </p:sp>
      <p:sp>
        <p:nvSpPr>
          <p:cNvPr id="17" name="Rounded Rectangle 16"/>
          <p:cNvSpPr/>
          <p:nvPr/>
        </p:nvSpPr>
        <p:spPr>
          <a:xfrm>
            <a:off x="4756740" y="3305175"/>
            <a:ext cx="3381375" cy="1438275"/>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0" cap="none" spc="0" normalizeH="0" baseline="0" noProof="0" dirty="0">
                <a:ln>
                  <a:noFill/>
                </a:ln>
                <a:solidFill>
                  <a:sysClr val="windowText" lastClr="000000"/>
                </a:solidFill>
                <a:effectLst/>
                <a:uLnTx/>
                <a:uFillTx/>
                <a:latin typeface="Calibri"/>
                <a:ea typeface="+mn-ea"/>
                <a:cs typeface="+mn-cs"/>
              </a:rPr>
              <a:t>Eenheid Z</a:t>
            </a:r>
          </a:p>
        </p:txBody>
      </p:sp>
      <p:grpSp>
        <p:nvGrpSpPr>
          <p:cNvPr id="18" name="Group 17"/>
          <p:cNvGrpSpPr>
            <a:grpSpLocks noChangeAspect="1"/>
          </p:cNvGrpSpPr>
          <p:nvPr/>
        </p:nvGrpSpPr>
        <p:grpSpPr>
          <a:xfrm>
            <a:off x="4918666" y="3848117"/>
            <a:ext cx="2962656" cy="677070"/>
            <a:chOff x="952501" y="3609971"/>
            <a:chExt cx="6877051" cy="1571628"/>
          </a:xfrm>
        </p:grpSpPr>
        <p:sp>
          <p:nvSpPr>
            <p:cNvPr id="21" name="Oval 20"/>
            <p:cNvSpPr/>
            <p:nvPr/>
          </p:nvSpPr>
          <p:spPr>
            <a:xfrm>
              <a:off x="952501" y="3609974"/>
              <a:ext cx="1504951" cy="15716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800" b="0" i="0" u="none" strike="noStrike" kern="0" cap="none" spc="0" normalizeH="0" baseline="0" noProof="0" dirty="0">
                  <a:ln>
                    <a:noFill/>
                  </a:ln>
                  <a:solidFill>
                    <a:sysClr val="windowText" lastClr="000000"/>
                  </a:solidFill>
                  <a:effectLst/>
                  <a:uLnTx/>
                  <a:uFillTx/>
                  <a:latin typeface="Calibri"/>
                  <a:ea typeface="+mn-ea"/>
                  <a:cs typeface="+mn-cs"/>
                </a:rPr>
                <a:t>Team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800" b="0" i="0" u="none" strike="noStrike" kern="0" cap="none" spc="0" normalizeH="0" baseline="0" noProof="0" dirty="0">
                  <a:ln>
                    <a:noFill/>
                  </a:ln>
                  <a:solidFill>
                    <a:sysClr val="windowText" lastClr="000000"/>
                  </a:solidFill>
                  <a:effectLst/>
                  <a:uLnTx/>
                  <a:uFillTx/>
                  <a:latin typeface="Calibri"/>
                  <a:ea typeface="+mn-ea"/>
                  <a:cs typeface="+mn-cs"/>
                </a:rPr>
                <a:t>A</a:t>
              </a:r>
            </a:p>
          </p:txBody>
        </p:sp>
        <p:sp>
          <p:nvSpPr>
            <p:cNvPr id="24" name="Oval 23"/>
            <p:cNvSpPr/>
            <p:nvPr/>
          </p:nvSpPr>
          <p:spPr>
            <a:xfrm>
              <a:off x="2771776" y="3609973"/>
              <a:ext cx="1504951" cy="15716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800" b="0" i="0" u="none" strike="noStrike" kern="0" cap="none" spc="0" normalizeH="0" baseline="0" noProof="0" dirty="0">
                  <a:ln>
                    <a:noFill/>
                  </a:ln>
                  <a:solidFill>
                    <a:sysClr val="windowText" lastClr="000000"/>
                  </a:solidFill>
                  <a:effectLst/>
                  <a:uLnTx/>
                  <a:uFillTx/>
                  <a:latin typeface="Calibri"/>
                  <a:ea typeface="+mn-ea"/>
                  <a:cs typeface="+mn-cs"/>
                </a:rPr>
                <a:t>Team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800" b="0" i="0" u="none" strike="noStrike" kern="0" cap="none" spc="0" normalizeH="0" baseline="0" noProof="0" dirty="0">
                  <a:ln>
                    <a:noFill/>
                  </a:ln>
                  <a:solidFill>
                    <a:sysClr val="windowText" lastClr="000000"/>
                  </a:solidFill>
                  <a:effectLst/>
                  <a:uLnTx/>
                  <a:uFillTx/>
                  <a:latin typeface="Calibri"/>
                  <a:ea typeface="+mn-ea"/>
                  <a:cs typeface="+mn-cs"/>
                </a:rPr>
                <a:t>B</a:t>
              </a:r>
            </a:p>
          </p:txBody>
        </p:sp>
        <p:sp>
          <p:nvSpPr>
            <p:cNvPr id="25" name="Oval 24"/>
            <p:cNvSpPr/>
            <p:nvPr/>
          </p:nvSpPr>
          <p:spPr>
            <a:xfrm>
              <a:off x="4591051" y="3609972"/>
              <a:ext cx="1504951" cy="15716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800" b="0" i="0" u="none" strike="noStrike" kern="0" cap="none" spc="0" normalizeH="0" baseline="0" noProof="0" dirty="0">
                  <a:ln>
                    <a:noFill/>
                  </a:ln>
                  <a:solidFill>
                    <a:sysClr val="windowText" lastClr="000000"/>
                  </a:solidFill>
                  <a:effectLst/>
                  <a:uLnTx/>
                  <a:uFillTx/>
                  <a:latin typeface="Calibri"/>
                  <a:ea typeface="+mn-ea"/>
                  <a:cs typeface="+mn-cs"/>
                </a:rPr>
                <a:t>Team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800" b="0" i="0" u="none" strike="noStrike" kern="0" cap="none" spc="0" normalizeH="0" baseline="0" noProof="0" dirty="0">
                  <a:ln>
                    <a:noFill/>
                  </a:ln>
                  <a:solidFill>
                    <a:sysClr val="windowText" lastClr="000000"/>
                  </a:solidFill>
                  <a:effectLst/>
                  <a:uLnTx/>
                  <a:uFillTx/>
                  <a:latin typeface="Calibri"/>
                  <a:ea typeface="+mn-ea"/>
                  <a:cs typeface="+mn-cs"/>
                </a:rPr>
                <a:t>C</a:t>
              </a:r>
            </a:p>
          </p:txBody>
        </p:sp>
        <p:sp>
          <p:nvSpPr>
            <p:cNvPr id="26" name="Oval 25"/>
            <p:cNvSpPr/>
            <p:nvPr/>
          </p:nvSpPr>
          <p:spPr>
            <a:xfrm>
              <a:off x="6324601" y="3609971"/>
              <a:ext cx="1504951" cy="15716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800" b="0" i="0" u="none" strike="noStrike" kern="0" cap="none" spc="0" normalizeH="0" baseline="0" noProof="0" dirty="0">
                  <a:ln>
                    <a:noFill/>
                  </a:ln>
                  <a:solidFill>
                    <a:sysClr val="windowText" lastClr="000000"/>
                  </a:solidFill>
                  <a:effectLst/>
                  <a:uLnTx/>
                  <a:uFillTx/>
                  <a:latin typeface="Calibri"/>
                  <a:ea typeface="+mn-ea"/>
                  <a:cs typeface="+mn-cs"/>
                </a:rPr>
                <a:t>Team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800" b="0" i="0" u="none" strike="noStrike" kern="0" cap="none" spc="0" normalizeH="0" baseline="0" noProof="0" dirty="0">
                  <a:ln>
                    <a:noFill/>
                  </a:ln>
                  <a:solidFill>
                    <a:sysClr val="windowText" lastClr="000000"/>
                  </a:solidFill>
                  <a:effectLst/>
                  <a:uLnTx/>
                  <a:uFillTx/>
                  <a:latin typeface="Calibri"/>
                  <a:ea typeface="+mn-ea"/>
                  <a:cs typeface="+mn-cs"/>
                </a:rPr>
                <a:t>...</a:t>
              </a:r>
            </a:p>
          </p:txBody>
        </p:sp>
      </p:grpSp>
      <p:sp>
        <p:nvSpPr>
          <p:cNvPr id="19" name="Left-Right Arrow 18"/>
          <p:cNvSpPr/>
          <p:nvPr/>
        </p:nvSpPr>
        <p:spPr>
          <a:xfrm>
            <a:off x="952501" y="3848117"/>
            <a:ext cx="3484151" cy="251766"/>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 name="Left-Right Arrow 19"/>
          <p:cNvSpPr/>
          <p:nvPr/>
        </p:nvSpPr>
        <p:spPr>
          <a:xfrm>
            <a:off x="4744089" y="3848117"/>
            <a:ext cx="3484151" cy="251766"/>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Left-Right Arrow 21"/>
          <p:cNvSpPr/>
          <p:nvPr/>
        </p:nvSpPr>
        <p:spPr>
          <a:xfrm>
            <a:off x="2655840" y="4256669"/>
            <a:ext cx="3484151" cy="251766"/>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55124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BE" sz="3600" dirty="0"/>
              <a:t>Samenwerking over teams heen : enkel indien toegevoegde waarde !</a:t>
            </a: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31019C-3939-5F43-B75D-CFD4E736BA37}" type="slidenum">
              <a:rPr kumimoji="0" lang="nl-NL" sz="1400" b="0" i="0" u="none" strike="noStrike" kern="1200" cap="none" spc="0" normalizeH="0" baseline="0" noProof="0" smtClean="0">
                <a:ln>
                  <a:noFill/>
                </a:ln>
                <a:solidFill>
                  <a:srgbClr val="52B62C"/>
                </a:solidFill>
                <a:effectLst/>
                <a:uLnTx/>
                <a:uFillTx/>
                <a:latin typeface="Helvetica Neue"/>
                <a:ea typeface="+mn-ea"/>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nl-NL" sz="1400" b="0" i="0" u="none" strike="noStrike" kern="1200" cap="none" spc="0" normalizeH="0" baseline="0" noProof="0">
              <a:ln>
                <a:noFill/>
              </a:ln>
              <a:solidFill>
                <a:srgbClr val="52B62C"/>
              </a:solidFill>
              <a:effectLst/>
              <a:uLnTx/>
              <a:uFillTx/>
              <a:latin typeface="Helvetica Neue"/>
              <a:ea typeface="+mn-ea"/>
            </a:endParaRPr>
          </a:p>
        </p:txBody>
      </p:sp>
      <p:grpSp>
        <p:nvGrpSpPr>
          <p:cNvPr id="3" name="Group 2"/>
          <p:cNvGrpSpPr/>
          <p:nvPr/>
        </p:nvGrpSpPr>
        <p:grpSpPr>
          <a:xfrm>
            <a:off x="1321215" y="2336761"/>
            <a:ext cx="6336948" cy="3109859"/>
            <a:chOff x="2244301" y="2561573"/>
            <a:chExt cx="6336948" cy="3109859"/>
          </a:xfrm>
        </p:grpSpPr>
        <p:grpSp>
          <p:nvGrpSpPr>
            <p:cNvPr id="50" name="Group 49"/>
            <p:cNvGrpSpPr/>
            <p:nvPr/>
          </p:nvGrpSpPr>
          <p:grpSpPr>
            <a:xfrm>
              <a:off x="2244301" y="2561573"/>
              <a:ext cx="6336948" cy="3109859"/>
              <a:chOff x="2397787" y="2155972"/>
              <a:chExt cx="6336948" cy="3109859"/>
            </a:xfrm>
          </p:grpSpPr>
          <p:sp>
            <p:nvSpPr>
              <p:cNvPr id="37" name="Oval 36"/>
              <p:cNvSpPr/>
              <p:nvPr/>
            </p:nvSpPr>
            <p:spPr>
              <a:xfrm>
                <a:off x="2397787" y="2155972"/>
                <a:ext cx="3080108" cy="3059497"/>
              </a:xfrm>
              <a:prstGeom prst="ellipse">
                <a:avLst/>
              </a:prstGeom>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6" name="Group 15"/>
              <p:cNvGrpSpPr>
                <a:grpSpLocks noChangeAspect="1"/>
              </p:cNvGrpSpPr>
              <p:nvPr/>
            </p:nvGrpSpPr>
            <p:grpSpPr>
              <a:xfrm>
                <a:off x="2704322" y="2608309"/>
                <a:ext cx="2603659" cy="2102954"/>
                <a:chOff x="1536504" y="1232755"/>
                <a:chExt cx="5915816" cy="4778164"/>
              </a:xfrm>
            </p:grpSpPr>
            <p:sp>
              <p:nvSpPr>
                <p:cNvPr id="17" name="Oval 16"/>
                <p:cNvSpPr/>
                <p:nvPr/>
              </p:nvSpPr>
              <p:spPr>
                <a:xfrm>
                  <a:off x="2051720" y="1556791"/>
                  <a:ext cx="4536504" cy="4380731"/>
                </a:xfrm>
                <a:prstGeom prst="ellipse">
                  <a:avLst/>
                </a:prstGeom>
                <a:noFill/>
                <a:ln>
                  <a:prstDash val="sys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700" b="1" i="0" u="none" strike="noStrike" kern="1200" cap="none" spc="0" normalizeH="0" baseline="0" noProof="0" dirty="0">
                      <a:ln>
                        <a:noFill/>
                      </a:ln>
                      <a:solidFill>
                        <a:srgbClr val="0D4E87"/>
                      </a:solidFill>
                      <a:effectLst/>
                      <a:uLnTx/>
                      <a:uFillTx/>
                      <a:latin typeface="Arial" panose="020B0604020202020204" pitchFamily="34" charset="0"/>
                      <a:ea typeface="+mn-ea"/>
                      <a:cs typeface="Arial" panose="020B0604020202020204" pitchFamily="34" charset="0"/>
                    </a:rPr>
                    <a:t>Core team tasks</a:t>
                  </a:r>
                </a:p>
              </p:txBody>
            </p:sp>
            <p:sp>
              <p:nvSpPr>
                <p:cNvPr id="18" name="7-Point Star 17"/>
                <p:cNvSpPr/>
                <p:nvPr/>
              </p:nvSpPr>
              <p:spPr>
                <a:xfrm>
                  <a:off x="1888861" y="1556792"/>
                  <a:ext cx="5059403" cy="4107598"/>
                </a:xfrm>
                <a:prstGeom prst="star7">
                  <a:avLst>
                    <a:gd name="adj" fmla="val 21029"/>
                    <a:gd name="hf" fmla="val 102572"/>
                    <a:gd name="vf" fmla="val 105210"/>
                  </a:avLst>
                </a:prstGeom>
                <a:solidFill>
                  <a:srgbClr val="0D4E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7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 name="Oval 18"/>
                <p:cNvSpPr/>
                <p:nvPr/>
              </p:nvSpPr>
              <p:spPr>
                <a:xfrm>
                  <a:off x="1536504" y="2098180"/>
                  <a:ext cx="1440160" cy="648072"/>
                </a:xfrm>
                <a:prstGeom prst="ellipse">
                  <a:avLst/>
                </a:prstGeom>
                <a:solidFill>
                  <a:schemeClr val="accent2"/>
                </a:solid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20" name="Oval 19"/>
                <p:cNvSpPr/>
                <p:nvPr/>
              </p:nvSpPr>
              <p:spPr>
                <a:xfrm>
                  <a:off x="1536504" y="3897052"/>
                  <a:ext cx="1440160" cy="648072"/>
                </a:xfrm>
                <a:prstGeom prst="ellipse">
                  <a:avLst/>
                </a:prstGeom>
                <a:solidFill>
                  <a:schemeClr val="accent2"/>
                </a:solid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21" name="Oval 20"/>
                <p:cNvSpPr/>
                <p:nvPr/>
              </p:nvSpPr>
              <p:spPr>
                <a:xfrm>
                  <a:off x="4682008" y="5100448"/>
                  <a:ext cx="1728192" cy="837075"/>
                </a:xfrm>
                <a:prstGeom prst="ellipse">
                  <a:avLst/>
                </a:prstGeom>
                <a:solidFill>
                  <a:schemeClr val="accent2"/>
                </a:solid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ICT</a:t>
                  </a:r>
                </a:p>
              </p:txBody>
            </p:sp>
            <p:sp>
              <p:nvSpPr>
                <p:cNvPr id="22" name="Oval 21"/>
                <p:cNvSpPr/>
                <p:nvPr/>
              </p:nvSpPr>
              <p:spPr>
                <a:xfrm>
                  <a:off x="5941804" y="3795193"/>
                  <a:ext cx="1510516" cy="837075"/>
                </a:xfrm>
                <a:prstGeom prst="ellipse">
                  <a:avLst/>
                </a:prstGeom>
                <a:solidFill>
                  <a:schemeClr val="accent2"/>
                </a:solid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HRM</a:t>
                  </a:r>
                </a:p>
              </p:txBody>
            </p:sp>
            <p:sp>
              <p:nvSpPr>
                <p:cNvPr id="23" name="Oval 22"/>
                <p:cNvSpPr/>
                <p:nvPr/>
              </p:nvSpPr>
              <p:spPr>
                <a:xfrm>
                  <a:off x="5480907" y="2169471"/>
                  <a:ext cx="1418082" cy="723135"/>
                </a:xfrm>
                <a:prstGeom prst="ellipse">
                  <a:avLst/>
                </a:prstGeom>
                <a:solidFill>
                  <a:schemeClr val="accent2"/>
                </a:solid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Kwaliteit</a:t>
                  </a:r>
                </a:p>
              </p:txBody>
            </p:sp>
            <p:sp>
              <p:nvSpPr>
                <p:cNvPr id="24" name="Oval 23"/>
                <p:cNvSpPr/>
                <p:nvPr/>
              </p:nvSpPr>
              <p:spPr>
                <a:xfrm>
                  <a:off x="3715590" y="1232755"/>
                  <a:ext cx="1440160" cy="648072"/>
                </a:xfrm>
                <a:prstGeom prst="ellipse">
                  <a:avLst/>
                </a:prstGeom>
                <a:solidFill>
                  <a:schemeClr val="accent2"/>
                </a:solid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Planning</a:t>
                  </a:r>
                </a:p>
              </p:txBody>
            </p:sp>
            <p:sp>
              <p:nvSpPr>
                <p:cNvPr id="25" name="Oval 24"/>
                <p:cNvSpPr/>
                <p:nvPr/>
              </p:nvSpPr>
              <p:spPr>
                <a:xfrm>
                  <a:off x="2411760" y="5173844"/>
                  <a:ext cx="1728192" cy="837075"/>
                </a:xfrm>
                <a:prstGeom prst="ellipse">
                  <a:avLst/>
                </a:prstGeom>
                <a:solidFill>
                  <a:schemeClr val="accent2"/>
                </a:solid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5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26" name="Oval 25"/>
                <p:cNvSpPr/>
                <p:nvPr/>
              </p:nvSpPr>
              <p:spPr>
                <a:xfrm>
                  <a:off x="3386737" y="2746252"/>
                  <a:ext cx="2094170" cy="1986374"/>
                </a:xfrm>
                <a:prstGeom prst="ellipse">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700" b="1" i="0" u="none" strike="noStrike" kern="1200" cap="none" spc="0" normalizeH="0" baseline="0" noProof="0" dirty="0">
                      <a:ln>
                        <a:noFill/>
                      </a:ln>
                      <a:solidFill>
                        <a:srgbClr val="0D4E91"/>
                      </a:solidFill>
                      <a:effectLst/>
                      <a:uLnTx/>
                      <a:uFillTx/>
                      <a:latin typeface="Arial" panose="020B0604020202020204" pitchFamily="34" charset="0"/>
                      <a:ea typeface="+mn-ea"/>
                      <a:cs typeface="Arial" panose="020B0604020202020204" pitchFamily="34" charset="0"/>
                    </a:rPr>
                    <a:t>Kerntaken</a:t>
                  </a:r>
                </a:p>
              </p:txBody>
            </p:sp>
          </p:grpSp>
          <p:sp>
            <p:nvSpPr>
              <p:cNvPr id="38" name="Oval 37"/>
              <p:cNvSpPr/>
              <p:nvPr/>
            </p:nvSpPr>
            <p:spPr>
              <a:xfrm>
                <a:off x="5654627" y="2206334"/>
                <a:ext cx="3080108" cy="3059497"/>
              </a:xfrm>
              <a:prstGeom prst="ellipse">
                <a:avLst/>
              </a:prstGeom>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9" name="Group 38"/>
              <p:cNvGrpSpPr>
                <a:grpSpLocks noChangeAspect="1"/>
              </p:cNvGrpSpPr>
              <p:nvPr/>
            </p:nvGrpSpPr>
            <p:grpSpPr>
              <a:xfrm>
                <a:off x="5961162" y="2658671"/>
                <a:ext cx="2603659" cy="2102954"/>
                <a:chOff x="1536504" y="1232755"/>
                <a:chExt cx="5915816" cy="4778164"/>
              </a:xfrm>
            </p:grpSpPr>
            <p:sp>
              <p:nvSpPr>
                <p:cNvPr id="40" name="Oval 39"/>
                <p:cNvSpPr/>
                <p:nvPr/>
              </p:nvSpPr>
              <p:spPr>
                <a:xfrm>
                  <a:off x="2051720" y="1556791"/>
                  <a:ext cx="4536504" cy="4380731"/>
                </a:xfrm>
                <a:prstGeom prst="ellipse">
                  <a:avLst/>
                </a:prstGeom>
                <a:noFill/>
                <a:ln>
                  <a:prstDash val="sys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700" b="1" i="0" u="none" strike="noStrike" kern="1200" cap="none" spc="0" normalizeH="0" baseline="0" noProof="0" dirty="0">
                      <a:ln>
                        <a:noFill/>
                      </a:ln>
                      <a:solidFill>
                        <a:srgbClr val="0D4E87"/>
                      </a:solidFill>
                      <a:effectLst/>
                      <a:uLnTx/>
                      <a:uFillTx/>
                      <a:latin typeface="Arial" panose="020B0604020202020204" pitchFamily="34" charset="0"/>
                      <a:ea typeface="+mn-ea"/>
                      <a:cs typeface="Arial" panose="020B0604020202020204" pitchFamily="34" charset="0"/>
                    </a:rPr>
                    <a:t>Core team tasks</a:t>
                  </a:r>
                </a:p>
              </p:txBody>
            </p:sp>
            <p:sp>
              <p:nvSpPr>
                <p:cNvPr id="41" name="7-Point Star 40"/>
                <p:cNvSpPr/>
                <p:nvPr/>
              </p:nvSpPr>
              <p:spPr>
                <a:xfrm>
                  <a:off x="1888861" y="1556792"/>
                  <a:ext cx="5059403" cy="4107598"/>
                </a:xfrm>
                <a:prstGeom prst="star7">
                  <a:avLst>
                    <a:gd name="adj" fmla="val 21029"/>
                    <a:gd name="hf" fmla="val 102572"/>
                    <a:gd name="vf" fmla="val 105210"/>
                  </a:avLst>
                </a:prstGeom>
                <a:solidFill>
                  <a:srgbClr val="0D4E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7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2" name="Oval 41"/>
                <p:cNvSpPr/>
                <p:nvPr/>
              </p:nvSpPr>
              <p:spPr>
                <a:xfrm>
                  <a:off x="1536504" y="2098180"/>
                  <a:ext cx="1440160" cy="648072"/>
                </a:xfrm>
                <a:prstGeom prst="ellipse">
                  <a:avLst/>
                </a:prstGeom>
                <a:solidFill>
                  <a:schemeClr val="accent2"/>
                </a:solid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43" name="Oval 42"/>
                <p:cNvSpPr/>
                <p:nvPr/>
              </p:nvSpPr>
              <p:spPr>
                <a:xfrm>
                  <a:off x="1536504" y="3897052"/>
                  <a:ext cx="1440160" cy="648072"/>
                </a:xfrm>
                <a:prstGeom prst="ellipse">
                  <a:avLst/>
                </a:prstGeom>
                <a:solidFill>
                  <a:schemeClr val="accent2"/>
                </a:solid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44" name="Oval 43"/>
                <p:cNvSpPr/>
                <p:nvPr/>
              </p:nvSpPr>
              <p:spPr>
                <a:xfrm>
                  <a:off x="4682008" y="5100448"/>
                  <a:ext cx="1728192" cy="837075"/>
                </a:xfrm>
                <a:prstGeom prst="ellipse">
                  <a:avLst/>
                </a:prstGeom>
                <a:solidFill>
                  <a:schemeClr val="accent2"/>
                </a:solid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ICT</a:t>
                  </a:r>
                </a:p>
              </p:txBody>
            </p:sp>
            <p:sp>
              <p:nvSpPr>
                <p:cNvPr id="45" name="Oval 44"/>
                <p:cNvSpPr/>
                <p:nvPr/>
              </p:nvSpPr>
              <p:spPr>
                <a:xfrm>
                  <a:off x="5941804" y="3795193"/>
                  <a:ext cx="1510516" cy="837075"/>
                </a:xfrm>
                <a:prstGeom prst="ellipse">
                  <a:avLst/>
                </a:prstGeom>
                <a:solidFill>
                  <a:schemeClr val="accent2"/>
                </a:solid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HRM</a:t>
                  </a:r>
                </a:p>
              </p:txBody>
            </p:sp>
            <p:sp>
              <p:nvSpPr>
                <p:cNvPr id="46" name="Oval 45"/>
                <p:cNvSpPr/>
                <p:nvPr/>
              </p:nvSpPr>
              <p:spPr>
                <a:xfrm>
                  <a:off x="5480907" y="2169471"/>
                  <a:ext cx="1418082" cy="723135"/>
                </a:xfrm>
                <a:prstGeom prst="ellipse">
                  <a:avLst/>
                </a:prstGeom>
                <a:solidFill>
                  <a:schemeClr val="accent2"/>
                </a:solid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Kwaliteit</a:t>
                  </a:r>
                </a:p>
              </p:txBody>
            </p:sp>
            <p:sp>
              <p:nvSpPr>
                <p:cNvPr id="47" name="Oval 46"/>
                <p:cNvSpPr/>
                <p:nvPr/>
              </p:nvSpPr>
              <p:spPr>
                <a:xfrm>
                  <a:off x="3715590" y="1232755"/>
                  <a:ext cx="1440160" cy="648072"/>
                </a:xfrm>
                <a:prstGeom prst="ellipse">
                  <a:avLst/>
                </a:prstGeom>
                <a:solidFill>
                  <a:schemeClr val="accent2"/>
                </a:solid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Planning</a:t>
                  </a:r>
                </a:p>
              </p:txBody>
            </p:sp>
            <p:sp>
              <p:nvSpPr>
                <p:cNvPr id="48" name="Oval 47"/>
                <p:cNvSpPr/>
                <p:nvPr/>
              </p:nvSpPr>
              <p:spPr>
                <a:xfrm>
                  <a:off x="2411760" y="5173844"/>
                  <a:ext cx="1728192" cy="837075"/>
                </a:xfrm>
                <a:prstGeom prst="ellipse">
                  <a:avLst/>
                </a:prstGeom>
                <a:solidFill>
                  <a:schemeClr val="accent2"/>
                </a:solid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5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49" name="Oval 48"/>
                <p:cNvSpPr/>
                <p:nvPr/>
              </p:nvSpPr>
              <p:spPr>
                <a:xfrm>
                  <a:off x="3386737" y="2746252"/>
                  <a:ext cx="2094170" cy="1986374"/>
                </a:xfrm>
                <a:prstGeom prst="ellipse">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700" b="1" i="0" u="none" strike="noStrike" kern="1200" cap="none" spc="0" normalizeH="0" baseline="0" noProof="0" dirty="0">
                      <a:ln>
                        <a:noFill/>
                      </a:ln>
                      <a:solidFill>
                        <a:srgbClr val="0D4E91"/>
                      </a:solidFill>
                      <a:effectLst/>
                      <a:uLnTx/>
                      <a:uFillTx/>
                      <a:latin typeface="Arial" panose="020B0604020202020204" pitchFamily="34" charset="0"/>
                      <a:ea typeface="+mn-ea"/>
                      <a:cs typeface="Arial" panose="020B0604020202020204" pitchFamily="34" charset="0"/>
                    </a:rPr>
                    <a:t>Kerntaken</a:t>
                  </a:r>
                </a:p>
              </p:txBody>
            </p:sp>
          </p:grpSp>
        </p:grpSp>
        <p:sp>
          <p:nvSpPr>
            <p:cNvPr id="33" name="Oval 32"/>
            <p:cNvSpPr/>
            <p:nvPr/>
          </p:nvSpPr>
          <p:spPr>
            <a:xfrm>
              <a:off x="3339060" y="2779795"/>
              <a:ext cx="944124" cy="655953"/>
            </a:xfrm>
            <a:prstGeom prst="ellipse">
              <a:avLst/>
            </a:prstGeom>
            <a:noFill/>
            <a:ln w="57150">
              <a:solidFill>
                <a:srgbClr val="3A3A3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Calibri"/>
                <a:ea typeface="+mn-ea"/>
                <a:cs typeface="+mn-cs"/>
              </a:endParaRPr>
            </a:p>
          </p:txBody>
        </p:sp>
        <p:cxnSp>
          <p:nvCxnSpPr>
            <p:cNvPr id="35" name="Curved Connector 34"/>
            <p:cNvCxnSpPr>
              <a:stCxn id="52" idx="0"/>
              <a:endCxn id="33" idx="1"/>
            </p:cNvCxnSpPr>
            <p:nvPr/>
          </p:nvCxnSpPr>
          <p:spPr>
            <a:xfrm rot="16200000" flipH="1" flipV="1">
              <a:off x="5202725" y="1035286"/>
              <a:ext cx="115169" cy="3565971"/>
            </a:xfrm>
            <a:prstGeom prst="curvedConnector3">
              <a:avLst>
                <a:gd name="adj1" fmla="val -198491"/>
              </a:avLst>
            </a:prstGeom>
            <a:noFill/>
            <a:ln w="57150">
              <a:solidFill>
                <a:srgbClr val="3A3A3A"/>
              </a:solidFill>
            </a:ln>
          </p:spPr>
          <p:style>
            <a:lnRef idx="2">
              <a:schemeClr val="accent6">
                <a:shade val="50000"/>
              </a:schemeClr>
            </a:lnRef>
            <a:fillRef idx="1">
              <a:schemeClr val="accent6"/>
            </a:fillRef>
            <a:effectRef idx="0">
              <a:schemeClr val="accent6"/>
            </a:effectRef>
            <a:fontRef idx="minor">
              <a:schemeClr val="lt1"/>
            </a:fontRef>
          </p:style>
        </p:cxnSp>
        <p:sp>
          <p:nvSpPr>
            <p:cNvPr id="52" name="Oval 51"/>
            <p:cNvSpPr/>
            <p:nvPr/>
          </p:nvSpPr>
          <p:spPr>
            <a:xfrm>
              <a:off x="6571233" y="2760688"/>
              <a:ext cx="944124" cy="655953"/>
            </a:xfrm>
            <a:prstGeom prst="ellipse">
              <a:avLst/>
            </a:prstGeom>
            <a:noFill/>
            <a:ln w="57150">
              <a:solidFill>
                <a:srgbClr val="3A3A3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11717456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Regelrollen en expertiserollen</a:t>
            </a:r>
            <a:endParaRPr lang="nl-BE" dirty="0"/>
          </a:p>
        </p:txBody>
      </p:sp>
      <p:sp>
        <p:nvSpPr>
          <p:cNvPr id="3" name="Tijdelijke aanduiding voor inhoud 2"/>
          <p:cNvSpPr>
            <a:spLocks noGrp="1"/>
          </p:cNvSpPr>
          <p:nvPr>
            <p:ph idx="1"/>
          </p:nvPr>
        </p:nvSpPr>
        <p:spPr/>
        <p:txBody>
          <a:bodyPr/>
          <a:lstStyle/>
          <a:p>
            <a:r>
              <a:rPr lang="nl-BE" sz="2600" dirty="0" smtClean="0"/>
              <a:t>Rol kwaliteit is één van de vele rollen die verdeeld moeten worden:</a:t>
            </a:r>
          </a:p>
          <a:p>
            <a:pPr lvl="1"/>
            <a:r>
              <a:rPr lang="nl-BE" sz="2200" b="1" dirty="0" smtClean="0"/>
              <a:t>Expertiserollen</a:t>
            </a:r>
            <a:r>
              <a:rPr lang="nl-BE" sz="2200" dirty="0" smtClean="0"/>
              <a:t>: leerproblemen, </a:t>
            </a:r>
            <a:r>
              <a:rPr lang="nl-BE" sz="2200" dirty="0" err="1" smtClean="0"/>
              <a:t>BuO</a:t>
            </a:r>
            <a:r>
              <a:rPr lang="nl-BE" sz="2200" dirty="0" smtClean="0"/>
              <a:t>, </a:t>
            </a:r>
          </a:p>
          <a:p>
            <a:pPr lvl="1"/>
            <a:r>
              <a:rPr lang="nl-BE" sz="2200" b="1" dirty="0" smtClean="0"/>
              <a:t>Regelrollen</a:t>
            </a:r>
            <a:r>
              <a:rPr lang="nl-BE" sz="2200" dirty="0" smtClean="0"/>
              <a:t>: ICT, planning, verslaggeving, tijdsbewaker, kansenbevordering, </a:t>
            </a:r>
          </a:p>
          <a:p>
            <a:pPr lvl="2"/>
            <a:r>
              <a:rPr lang="nl-BE" sz="2200" b="1" dirty="0" smtClean="0"/>
              <a:t>Kwaliteitsrol</a:t>
            </a:r>
            <a:r>
              <a:rPr lang="nl-BE" sz="2200" dirty="0" smtClean="0"/>
              <a:t>: </a:t>
            </a:r>
            <a:r>
              <a:rPr lang="nl-BE" sz="2200" dirty="0" err="1" smtClean="0"/>
              <a:t>doelrol</a:t>
            </a:r>
            <a:r>
              <a:rPr lang="nl-BE" sz="2200" dirty="0" smtClean="0"/>
              <a:t>, evaluatierol,…</a:t>
            </a:r>
          </a:p>
          <a:p>
            <a:pPr lvl="2"/>
            <a:endParaRPr lang="nl-BE" sz="2600" dirty="0"/>
          </a:p>
          <a:p>
            <a:r>
              <a:rPr lang="nl-BE" sz="2600" dirty="0" smtClean="0"/>
              <a:t>!!! Voor elke rol staat uitgeschreven wat van die rol verwacht wordt.</a:t>
            </a:r>
          </a:p>
          <a:p>
            <a:pPr lvl="2"/>
            <a:endParaRPr lang="nl-BE" dirty="0"/>
          </a:p>
          <a:p>
            <a:pPr lvl="2"/>
            <a:endParaRPr lang="nl-BE" dirty="0" smtClean="0"/>
          </a:p>
          <a:p>
            <a:pPr lvl="1"/>
            <a:endParaRPr lang="nl-BE" dirty="0" smtClean="0"/>
          </a:p>
          <a:p>
            <a:pPr lvl="1"/>
            <a:endParaRPr lang="nl-BE" dirty="0"/>
          </a:p>
        </p:txBody>
      </p:sp>
      <p:sp>
        <p:nvSpPr>
          <p:cNvPr id="4" name="Tijdelijke aanduiding voor dianummer 3"/>
          <p:cNvSpPr>
            <a:spLocks noGrp="1"/>
          </p:cNvSpPr>
          <p:nvPr>
            <p:ph type="sldNum" sz="quarter" idx="10"/>
          </p:nvPr>
        </p:nvSpPr>
        <p:spPr/>
        <p:txBody>
          <a:bodyPr/>
          <a:lstStyle/>
          <a:p>
            <a:pPr>
              <a:defRPr/>
            </a:pPr>
            <a:fld id="{BF0080A2-D1F4-4706-B846-0ED65ED2B35E}" type="slidenum">
              <a:rPr lang="nl-NL" altLang="nl-BE" smtClean="0"/>
              <a:pPr>
                <a:defRPr/>
              </a:pPr>
              <a:t>35</a:t>
            </a:fld>
            <a:endParaRPr lang="nl-NL" altLang="nl-BE" dirty="0"/>
          </a:p>
        </p:txBody>
      </p:sp>
    </p:spTree>
    <p:extLst>
      <p:ext uri="{BB962C8B-B14F-4D97-AF65-F5344CB8AC3E}">
        <p14:creationId xmlns:p14="http://schemas.microsoft.com/office/powerpoint/2010/main" val="23475275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Wat moet elke rol doen?</a:t>
            </a:r>
            <a:endParaRPr lang="nl-BE" dirty="0"/>
          </a:p>
        </p:txBody>
      </p:sp>
      <p:sp>
        <p:nvSpPr>
          <p:cNvPr id="3" name="Tijdelijke aanduiding voor inhoud 2"/>
          <p:cNvSpPr>
            <a:spLocks noGrp="1"/>
          </p:cNvSpPr>
          <p:nvPr>
            <p:ph idx="1"/>
          </p:nvPr>
        </p:nvSpPr>
        <p:spPr/>
        <p:txBody>
          <a:bodyPr/>
          <a:lstStyle/>
          <a:p>
            <a:r>
              <a:rPr lang="nl-BE" sz="2600" dirty="0" smtClean="0"/>
              <a:t>Je bent niet de eindverantwoordelijke – Als team ben samen verantwoordelijk</a:t>
            </a:r>
          </a:p>
          <a:p>
            <a:r>
              <a:rPr lang="nl-BE" sz="2600" dirty="0" smtClean="0"/>
              <a:t>Je spreekt je team aan bepaalde zaken niet te vergeten, je maakt je collega’s attent op bepaalde zaken – je doet niet alles zelf</a:t>
            </a:r>
          </a:p>
          <a:p>
            <a:r>
              <a:rPr lang="nl-BE" sz="2600" dirty="0" smtClean="0"/>
              <a:t>Iedereen weet duidelijk wat van elke rol verwacht wordt.</a:t>
            </a:r>
          </a:p>
          <a:p>
            <a:r>
              <a:rPr lang="nl-BE" sz="2600" dirty="0" smtClean="0"/>
              <a:t>Overleggen met gelijke rollen uit andere teams indien nodig. (bijv. in kader van </a:t>
            </a:r>
            <a:r>
              <a:rPr lang="nl-BE" sz="2600" dirty="0" err="1" smtClean="0"/>
              <a:t>gelijkgerichtheid</a:t>
            </a:r>
            <a:r>
              <a:rPr lang="nl-BE" sz="2600" dirty="0" smtClean="0"/>
              <a:t>)</a:t>
            </a:r>
          </a:p>
          <a:p>
            <a:endParaRPr lang="nl-BE" dirty="0" smtClean="0"/>
          </a:p>
          <a:p>
            <a:endParaRPr lang="nl-BE" dirty="0"/>
          </a:p>
        </p:txBody>
      </p:sp>
      <p:sp>
        <p:nvSpPr>
          <p:cNvPr id="4" name="Tijdelijke aanduiding voor dianummer 3"/>
          <p:cNvSpPr>
            <a:spLocks noGrp="1"/>
          </p:cNvSpPr>
          <p:nvPr>
            <p:ph type="sldNum" sz="quarter" idx="10"/>
          </p:nvPr>
        </p:nvSpPr>
        <p:spPr/>
        <p:txBody>
          <a:bodyPr/>
          <a:lstStyle/>
          <a:p>
            <a:pPr>
              <a:defRPr/>
            </a:pPr>
            <a:fld id="{BF0080A2-D1F4-4706-B846-0ED65ED2B35E}" type="slidenum">
              <a:rPr lang="nl-NL" altLang="nl-BE" smtClean="0"/>
              <a:pPr>
                <a:defRPr/>
              </a:pPr>
              <a:t>36</a:t>
            </a:fld>
            <a:endParaRPr lang="nl-NL" altLang="nl-BE" dirty="0"/>
          </a:p>
        </p:txBody>
      </p:sp>
    </p:spTree>
    <p:extLst>
      <p:ext uri="{BB962C8B-B14F-4D97-AF65-F5344CB8AC3E}">
        <p14:creationId xmlns:p14="http://schemas.microsoft.com/office/powerpoint/2010/main" val="766382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3200" dirty="0" smtClean="0"/>
              <a:t>Rol kwaliteit</a:t>
            </a:r>
            <a:endParaRPr lang="nl-BE" sz="3200" dirty="0"/>
          </a:p>
        </p:txBody>
      </p:sp>
      <p:sp>
        <p:nvSpPr>
          <p:cNvPr id="3" name="Tijdelijke aanduiding voor inhoud 2"/>
          <p:cNvSpPr>
            <a:spLocks noGrp="1"/>
          </p:cNvSpPr>
          <p:nvPr>
            <p:ph idx="1"/>
          </p:nvPr>
        </p:nvSpPr>
        <p:spPr/>
        <p:txBody>
          <a:bodyPr/>
          <a:lstStyle/>
          <a:p>
            <a:r>
              <a:rPr lang="nl-BE" sz="2600" dirty="0" smtClean="0"/>
              <a:t>Wat kan die rol kwaliteit inhouden?</a:t>
            </a:r>
          </a:p>
          <a:p>
            <a:pPr lvl="1"/>
            <a:r>
              <a:rPr lang="nl-BE" sz="2200" dirty="0" smtClean="0"/>
              <a:t>Samen met team kijken of er doelen worden opgesteld</a:t>
            </a:r>
          </a:p>
          <a:p>
            <a:pPr lvl="1"/>
            <a:r>
              <a:rPr lang="nl-BE" sz="2200" dirty="0" smtClean="0"/>
              <a:t>Samen met team zoeken hoe doelen geëvalueerd kunnen worden.</a:t>
            </a:r>
          </a:p>
          <a:p>
            <a:pPr lvl="1"/>
            <a:r>
              <a:rPr lang="nl-BE" sz="2200" dirty="0" smtClean="0"/>
              <a:t>Samen zoeken hoe verbeterpunten aangepakt kunnen worden.</a:t>
            </a:r>
          </a:p>
          <a:p>
            <a:pPr lvl="1"/>
            <a:r>
              <a:rPr lang="nl-BE" sz="2200" dirty="0" smtClean="0"/>
              <a:t>Samen zoeken naar relevante cijfers om de werking te evalueren </a:t>
            </a:r>
          </a:p>
          <a:p>
            <a:pPr lvl="1"/>
            <a:r>
              <a:rPr lang="nl-BE" sz="2200" dirty="0" smtClean="0"/>
              <a:t>Overleg met collega rollen ‘kwaliteit’</a:t>
            </a:r>
            <a:endParaRPr lang="nl-BE" dirty="0"/>
          </a:p>
          <a:p>
            <a:pPr marL="342882" lvl="1" indent="0">
              <a:buNone/>
            </a:pPr>
            <a:endParaRPr lang="nl-BE" dirty="0"/>
          </a:p>
          <a:p>
            <a:r>
              <a:rPr lang="nl-BE" sz="2600" dirty="0" smtClean="0"/>
              <a:t>Die opdracht moet helder zijn en moet verder uitgeklaard worden. </a:t>
            </a:r>
            <a:endParaRPr lang="nl-BE" sz="2600" dirty="0"/>
          </a:p>
        </p:txBody>
      </p:sp>
      <p:sp>
        <p:nvSpPr>
          <p:cNvPr id="4" name="Tijdelijke aanduiding voor dianummer 3"/>
          <p:cNvSpPr>
            <a:spLocks noGrp="1"/>
          </p:cNvSpPr>
          <p:nvPr>
            <p:ph type="sldNum" sz="quarter" idx="10"/>
          </p:nvPr>
        </p:nvSpPr>
        <p:spPr/>
        <p:txBody>
          <a:bodyPr/>
          <a:lstStyle/>
          <a:p>
            <a:pPr>
              <a:defRPr/>
            </a:pPr>
            <a:fld id="{BF0080A2-D1F4-4706-B846-0ED65ED2B35E}" type="slidenum">
              <a:rPr lang="nl-NL" altLang="nl-BE" smtClean="0"/>
              <a:pPr>
                <a:defRPr/>
              </a:pPr>
              <a:t>37</a:t>
            </a:fld>
            <a:endParaRPr lang="nl-NL" altLang="nl-BE" dirty="0"/>
          </a:p>
        </p:txBody>
      </p:sp>
    </p:spTree>
    <p:extLst>
      <p:ext uri="{BB962C8B-B14F-4D97-AF65-F5344CB8AC3E}">
        <p14:creationId xmlns:p14="http://schemas.microsoft.com/office/powerpoint/2010/main" val="31330756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3200" dirty="0" smtClean="0"/>
              <a:t>Rol kwaliteitscoördinator?</a:t>
            </a:r>
            <a:endParaRPr lang="nl-BE" sz="3200" dirty="0"/>
          </a:p>
        </p:txBody>
      </p:sp>
      <p:sp>
        <p:nvSpPr>
          <p:cNvPr id="3" name="Tijdelijke aanduiding voor inhoud 2"/>
          <p:cNvSpPr>
            <a:spLocks noGrp="1"/>
          </p:cNvSpPr>
          <p:nvPr>
            <p:ph idx="1"/>
          </p:nvPr>
        </p:nvSpPr>
        <p:spPr/>
        <p:txBody>
          <a:bodyPr/>
          <a:lstStyle/>
          <a:p>
            <a:r>
              <a:rPr lang="nl-BE" sz="2600" dirty="0" smtClean="0"/>
              <a:t>Wat kan de kwaliteitscoördinator dan nog betekenen?</a:t>
            </a:r>
          </a:p>
          <a:p>
            <a:pPr lvl="1"/>
            <a:r>
              <a:rPr lang="nl-BE" sz="2200" dirty="0" smtClean="0"/>
              <a:t>De regelgeving in de gaten houden</a:t>
            </a:r>
          </a:p>
          <a:p>
            <a:pPr lvl="1"/>
            <a:r>
              <a:rPr lang="nl-BE" sz="2200" dirty="0" smtClean="0"/>
              <a:t>Kwaliteitshandboek in de gaten houden</a:t>
            </a:r>
          </a:p>
          <a:p>
            <a:pPr lvl="1"/>
            <a:r>
              <a:rPr lang="nl-BE" sz="2200" dirty="0" smtClean="0"/>
              <a:t>Bekijken wat </a:t>
            </a:r>
            <a:r>
              <a:rPr lang="nl-BE" sz="2200" dirty="0" err="1" smtClean="0"/>
              <a:t>lars</a:t>
            </a:r>
            <a:r>
              <a:rPr lang="nl-BE" sz="2200" dirty="0" smtClean="0"/>
              <a:t> Datawarehouse kan betekenen</a:t>
            </a:r>
          </a:p>
          <a:p>
            <a:pPr lvl="1"/>
            <a:r>
              <a:rPr lang="nl-BE" sz="2200" dirty="0" smtClean="0"/>
              <a:t>De rollen ‘kwaliteit’ in de teams ondersteunen</a:t>
            </a:r>
          </a:p>
          <a:p>
            <a:pPr lvl="1"/>
            <a:r>
              <a:rPr lang="nl-BE" sz="2200" dirty="0" smtClean="0"/>
              <a:t>Het overleg tussen die rollen voorbereiden en ondersteunen</a:t>
            </a:r>
          </a:p>
          <a:p>
            <a:pPr lvl="1"/>
            <a:r>
              <a:rPr lang="nl-BE" sz="2200" dirty="0" smtClean="0"/>
              <a:t>….</a:t>
            </a:r>
          </a:p>
        </p:txBody>
      </p:sp>
      <p:sp>
        <p:nvSpPr>
          <p:cNvPr id="4" name="Tijdelijke aanduiding voor dianummer 3"/>
          <p:cNvSpPr>
            <a:spLocks noGrp="1"/>
          </p:cNvSpPr>
          <p:nvPr>
            <p:ph type="sldNum" sz="quarter" idx="10"/>
          </p:nvPr>
        </p:nvSpPr>
        <p:spPr/>
        <p:txBody>
          <a:bodyPr/>
          <a:lstStyle/>
          <a:p>
            <a:pPr>
              <a:defRPr/>
            </a:pPr>
            <a:fld id="{BF0080A2-D1F4-4706-B846-0ED65ED2B35E}" type="slidenum">
              <a:rPr lang="nl-NL" altLang="nl-BE" smtClean="0"/>
              <a:pPr>
                <a:defRPr/>
              </a:pPr>
              <a:t>38</a:t>
            </a:fld>
            <a:endParaRPr lang="nl-NL" altLang="nl-BE" dirty="0"/>
          </a:p>
        </p:txBody>
      </p:sp>
    </p:spTree>
    <p:extLst>
      <p:ext uri="{BB962C8B-B14F-4D97-AF65-F5344CB8AC3E}">
        <p14:creationId xmlns:p14="http://schemas.microsoft.com/office/powerpoint/2010/main" val="3652144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sp>
        <p:nvSpPr>
          <p:cNvPr id="3" name="Tijdelijke aanduiding voor inhoud 2"/>
          <p:cNvSpPr>
            <a:spLocks noGrp="1"/>
          </p:cNvSpPr>
          <p:nvPr>
            <p:ph idx="1"/>
          </p:nvPr>
        </p:nvSpPr>
        <p:spPr/>
        <p:txBody>
          <a:bodyPr/>
          <a:lstStyle/>
          <a:p>
            <a:pPr marL="0" indent="0" algn="ctr">
              <a:buNone/>
            </a:pPr>
            <a:endParaRPr lang="nl-BE" dirty="0" smtClean="0"/>
          </a:p>
          <a:p>
            <a:pPr marL="0" indent="0" algn="ctr">
              <a:buNone/>
            </a:pPr>
            <a:endParaRPr lang="nl-BE" dirty="0"/>
          </a:p>
          <a:p>
            <a:pPr marL="0" indent="0" algn="ctr">
              <a:buNone/>
            </a:pPr>
            <a:r>
              <a:rPr lang="nl-BE" dirty="0" smtClean="0"/>
              <a:t>Gezocht: kwaliteitsrollen</a:t>
            </a:r>
            <a:endParaRPr lang="nl-BE" dirty="0"/>
          </a:p>
        </p:txBody>
      </p:sp>
      <p:sp>
        <p:nvSpPr>
          <p:cNvPr id="4" name="Tijdelijke aanduiding voor dianummer 3"/>
          <p:cNvSpPr>
            <a:spLocks noGrp="1"/>
          </p:cNvSpPr>
          <p:nvPr>
            <p:ph type="sldNum" sz="quarter" idx="10"/>
          </p:nvPr>
        </p:nvSpPr>
        <p:spPr/>
        <p:txBody>
          <a:bodyPr/>
          <a:lstStyle/>
          <a:p>
            <a:pPr>
              <a:defRPr/>
            </a:pPr>
            <a:fld id="{BF0080A2-D1F4-4706-B846-0ED65ED2B35E}" type="slidenum">
              <a:rPr lang="nl-NL" altLang="nl-BE" smtClean="0"/>
              <a:pPr>
                <a:defRPr/>
              </a:pPr>
              <a:t>39</a:t>
            </a:fld>
            <a:endParaRPr lang="nl-NL" altLang="nl-BE" dirty="0"/>
          </a:p>
        </p:txBody>
      </p:sp>
      <p:pic>
        <p:nvPicPr>
          <p:cNvPr id="5" name="Afbeelding 4" descr="Afbeeldingsresultaat voor gezocht png"/>
          <p:cNvPicPr/>
          <p:nvPr/>
        </p:nvPicPr>
        <p:blipFill>
          <a:blip r:embed="rId2">
            <a:extLst>
              <a:ext uri="{28A0092B-C50C-407E-A947-70E740481C1C}">
                <a14:useLocalDpi xmlns:a14="http://schemas.microsoft.com/office/drawing/2010/main" val="0"/>
              </a:ext>
            </a:extLst>
          </a:blip>
          <a:srcRect/>
          <a:stretch>
            <a:fillRect/>
          </a:stretch>
        </p:blipFill>
        <p:spPr bwMode="auto">
          <a:xfrm>
            <a:off x="2607310" y="3785011"/>
            <a:ext cx="3929380" cy="1977390"/>
          </a:xfrm>
          <a:prstGeom prst="rect">
            <a:avLst/>
          </a:prstGeom>
          <a:noFill/>
          <a:ln>
            <a:noFill/>
          </a:ln>
        </p:spPr>
      </p:pic>
    </p:spTree>
    <p:extLst>
      <p:ext uri="{BB962C8B-B14F-4D97-AF65-F5344CB8AC3E}">
        <p14:creationId xmlns:p14="http://schemas.microsoft.com/office/powerpoint/2010/main" val="3183506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endParaRPr lang="nl-BE" dirty="0"/>
          </a:p>
        </p:txBody>
      </p:sp>
      <p:sp>
        <p:nvSpPr>
          <p:cNvPr id="3" name="Tijdelijke aanduiding voor inhoud 2"/>
          <p:cNvSpPr>
            <a:spLocks noGrp="1"/>
          </p:cNvSpPr>
          <p:nvPr>
            <p:ph idx="1"/>
          </p:nvPr>
        </p:nvSpPr>
        <p:spPr>
          <a:xfrm>
            <a:off x="268487" y="1143000"/>
            <a:ext cx="8572500" cy="4929187"/>
          </a:xfrm>
        </p:spPr>
        <p:txBody>
          <a:bodyPr/>
          <a:lstStyle/>
          <a:p>
            <a:r>
              <a:rPr lang="nl-BE" sz="2400" dirty="0" smtClean="0"/>
              <a:t>Wat is kwaliteit? Wat is CLB-kwaliteit</a:t>
            </a:r>
            <a:r>
              <a:rPr lang="nl-BE" sz="2400" dirty="0"/>
              <a:t>? Wat is je teamkwaliteit? Wanneer hebben wij als team/CLB goed gewerkt</a:t>
            </a:r>
            <a:r>
              <a:rPr lang="nl-BE" sz="2400" dirty="0" smtClean="0"/>
              <a:t>?</a:t>
            </a:r>
          </a:p>
          <a:p>
            <a:pPr lvl="1"/>
            <a:r>
              <a:rPr lang="nl-BE" sz="2200" dirty="0" smtClean="0"/>
              <a:t>Doen we de goede dingen op de goede manier</a:t>
            </a:r>
          </a:p>
          <a:p>
            <a:pPr lvl="1"/>
            <a:r>
              <a:rPr lang="nl-BE" sz="2200" dirty="0" smtClean="0"/>
              <a:t>We helpen elke vraagsteller minstens één stap vooruit</a:t>
            </a:r>
          </a:p>
          <a:p>
            <a:pPr lvl="1"/>
            <a:endParaRPr lang="nl-BE" sz="2000" dirty="0" smtClean="0"/>
          </a:p>
          <a:p>
            <a:r>
              <a:rPr lang="nl-BE" sz="2400" dirty="0" smtClean="0"/>
              <a:t>Wat zijn noodzakelijke voorwaarden om goede kwaliteit te kunnen leveren in de huidige teamwerking?</a:t>
            </a:r>
            <a:r>
              <a:rPr lang="nl-BE" sz="2400" dirty="0"/>
              <a:t> (Wat mis je nu soms om die kwaliteit te kunnen leveren</a:t>
            </a:r>
            <a:r>
              <a:rPr lang="nl-BE" sz="2400" dirty="0" smtClean="0"/>
              <a:t>)</a:t>
            </a:r>
          </a:p>
          <a:p>
            <a:pPr lvl="1"/>
            <a:r>
              <a:rPr lang="nl-BE" sz="2000" dirty="0" smtClean="0"/>
              <a:t>Goede interne afspraken over inhouden, methodieken, aanpak,…</a:t>
            </a:r>
          </a:p>
          <a:p>
            <a:pPr lvl="1"/>
            <a:r>
              <a:rPr lang="nl-BE" sz="2000" dirty="0" smtClean="0"/>
              <a:t>Goede afspraken tussen de teams over…..</a:t>
            </a:r>
          </a:p>
          <a:p>
            <a:pPr marL="342882" lvl="1" indent="0">
              <a:buNone/>
            </a:pPr>
            <a:endParaRPr lang="nl-BE" sz="2000" dirty="0"/>
          </a:p>
          <a:p>
            <a:r>
              <a:rPr lang="nl-BE" sz="2400" dirty="0" smtClean="0"/>
              <a:t>Hoe weten we of we goede kwaliteit hebben geleverd?</a:t>
            </a:r>
          </a:p>
          <a:p>
            <a:pPr lvl="1"/>
            <a:r>
              <a:rPr lang="nl-BE" sz="2000" dirty="0" smtClean="0"/>
              <a:t>Leerlingen, ouders, … zeggen tevreden te zijn.</a:t>
            </a:r>
          </a:p>
          <a:p>
            <a:pPr lvl="1"/>
            <a:r>
              <a:rPr lang="nl-BE" sz="2000" dirty="0" smtClean="0"/>
              <a:t>Je merkt dat het zorgbeleid van de school goed zit (na interventie)</a:t>
            </a:r>
          </a:p>
          <a:p>
            <a:pPr lvl="1"/>
            <a:r>
              <a:rPr lang="nl-BE" sz="2000" dirty="0" smtClean="0"/>
              <a:t>Leerlingen geven aan een goede studiekeuze te hebben gemaakt na info.</a:t>
            </a:r>
          </a:p>
          <a:p>
            <a:endParaRPr lang="nl-BE" sz="2400" dirty="0"/>
          </a:p>
          <a:p>
            <a:endParaRPr lang="nl-BE" dirty="0"/>
          </a:p>
        </p:txBody>
      </p:sp>
      <p:sp>
        <p:nvSpPr>
          <p:cNvPr id="4" name="Tijdelijke aanduiding voor dianummer 3"/>
          <p:cNvSpPr>
            <a:spLocks noGrp="1"/>
          </p:cNvSpPr>
          <p:nvPr>
            <p:ph type="sldNum" sz="quarter" idx="10"/>
          </p:nvPr>
        </p:nvSpPr>
        <p:spPr/>
        <p:txBody>
          <a:bodyPr/>
          <a:lstStyle/>
          <a:p>
            <a:pPr>
              <a:defRPr/>
            </a:pPr>
            <a:fld id="{BF0080A2-D1F4-4706-B846-0ED65ED2B35E}" type="slidenum">
              <a:rPr lang="nl-NL" altLang="nl-BE" smtClean="0"/>
              <a:pPr>
                <a:defRPr/>
              </a:pPr>
              <a:t>4</a:t>
            </a:fld>
            <a:endParaRPr lang="nl-NL" altLang="nl-BE" dirty="0"/>
          </a:p>
        </p:txBody>
      </p:sp>
    </p:spTree>
    <p:extLst>
      <p:ext uri="{BB962C8B-B14F-4D97-AF65-F5344CB8AC3E}">
        <p14:creationId xmlns:p14="http://schemas.microsoft.com/office/powerpoint/2010/main" val="177070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BF0080A2-D1F4-4706-B846-0ED65ED2B35E}" type="slidenum">
              <a:rPr lang="nl-NL" altLang="nl-BE" smtClean="0"/>
              <a:pPr>
                <a:defRPr/>
              </a:pPr>
              <a:t>40</a:t>
            </a:fld>
            <a:endParaRPr lang="nl-NL" altLang="nl-BE" dirty="0"/>
          </a:p>
        </p:txBody>
      </p:sp>
      <p:pic>
        <p:nvPicPr>
          <p:cNvPr id="5" name="Tijdelijke aanduiding voor inhoud 4" descr="fokke sukk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
            <a:ext cx="9144001" cy="6858000"/>
          </a:xfrm>
          <a:prstGeom prst="rect">
            <a:avLst/>
          </a:prstGeom>
          <a:noFill/>
          <a:ln>
            <a:noFill/>
          </a:ln>
        </p:spPr>
      </p:pic>
    </p:spTree>
    <p:extLst>
      <p:ext uri="{BB962C8B-B14F-4D97-AF65-F5344CB8AC3E}">
        <p14:creationId xmlns:p14="http://schemas.microsoft.com/office/powerpoint/2010/main" val="10040790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Samengevat	</a:t>
            </a:r>
            <a:endParaRPr lang="nl-BE" dirty="0"/>
          </a:p>
        </p:txBody>
      </p:sp>
      <p:sp>
        <p:nvSpPr>
          <p:cNvPr id="3" name="Tijdelijke aanduiding voor inhoud 2"/>
          <p:cNvSpPr>
            <a:spLocks noGrp="1"/>
          </p:cNvSpPr>
          <p:nvPr>
            <p:ph idx="1"/>
          </p:nvPr>
        </p:nvSpPr>
        <p:spPr>
          <a:xfrm>
            <a:off x="357188" y="1327944"/>
            <a:ext cx="8572500" cy="4929187"/>
          </a:xfrm>
        </p:spPr>
        <p:txBody>
          <a:bodyPr/>
          <a:lstStyle/>
          <a:p>
            <a:r>
              <a:rPr lang="nl-BE" sz="2600" dirty="0" smtClean="0"/>
              <a:t>Plan:</a:t>
            </a:r>
          </a:p>
          <a:p>
            <a:pPr lvl="1"/>
            <a:r>
              <a:rPr lang="nl-BE" sz="2200" dirty="0" smtClean="0"/>
              <a:t>We stellen als team de teamdoelen op + we stellen als CLB de </a:t>
            </a:r>
            <a:r>
              <a:rPr lang="nl-BE" sz="2200" dirty="0" err="1" smtClean="0"/>
              <a:t>teamoverstijgende</a:t>
            </a:r>
            <a:r>
              <a:rPr lang="nl-BE" sz="2200" dirty="0" smtClean="0"/>
              <a:t> doelen op</a:t>
            </a:r>
          </a:p>
          <a:p>
            <a:pPr lvl="1"/>
            <a:r>
              <a:rPr lang="nl-BE" sz="2200" dirty="0" smtClean="0"/>
              <a:t>We hebben glashelder zicht op de teamdoelen en doelen tussen de teams</a:t>
            </a:r>
          </a:p>
          <a:p>
            <a:r>
              <a:rPr lang="nl-BE" sz="2600" dirty="0" smtClean="0"/>
              <a:t>Do:</a:t>
            </a:r>
          </a:p>
          <a:p>
            <a:pPr lvl="1"/>
            <a:r>
              <a:rPr lang="nl-BE" sz="2200" dirty="0" smtClean="0"/>
              <a:t>We voeren als team (CLB) loyaal de samen gemaakte doelen uit</a:t>
            </a:r>
          </a:p>
          <a:p>
            <a:r>
              <a:rPr lang="nl-BE" sz="2600" dirty="0" smtClean="0"/>
              <a:t>Check</a:t>
            </a:r>
          </a:p>
          <a:p>
            <a:pPr lvl="1"/>
            <a:r>
              <a:rPr lang="nl-BE" sz="2200" dirty="0" smtClean="0"/>
              <a:t>We evalueren als team/CLB op geregelde tijdstippen (een deel van) onze doelen </a:t>
            </a:r>
          </a:p>
          <a:p>
            <a:r>
              <a:rPr lang="nl-BE" sz="2600" dirty="0" smtClean="0"/>
              <a:t>Act:</a:t>
            </a:r>
          </a:p>
          <a:p>
            <a:pPr lvl="1"/>
            <a:r>
              <a:rPr lang="nl-BE" sz="2200" dirty="0" smtClean="0"/>
              <a:t>We sturen als team (tijdig) bij waar we merken dat het niet loopt zoals </a:t>
            </a:r>
            <a:r>
              <a:rPr lang="nl-BE" sz="2200" dirty="0" err="1" smtClean="0"/>
              <a:t>gePLANd</a:t>
            </a:r>
            <a:endParaRPr lang="nl-BE" sz="2200" dirty="0"/>
          </a:p>
        </p:txBody>
      </p:sp>
      <p:sp>
        <p:nvSpPr>
          <p:cNvPr id="4" name="Tijdelijke aanduiding voor dianummer 3"/>
          <p:cNvSpPr>
            <a:spLocks noGrp="1"/>
          </p:cNvSpPr>
          <p:nvPr>
            <p:ph type="sldNum" sz="quarter" idx="10"/>
          </p:nvPr>
        </p:nvSpPr>
        <p:spPr/>
        <p:txBody>
          <a:bodyPr/>
          <a:lstStyle/>
          <a:p>
            <a:pPr>
              <a:defRPr/>
            </a:pPr>
            <a:fld id="{BF0080A2-D1F4-4706-B846-0ED65ED2B35E}" type="slidenum">
              <a:rPr lang="nl-NL" altLang="nl-BE" smtClean="0"/>
              <a:pPr>
                <a:defRPr/>
              </a:pPr>
              <a:t>41</a:t>
            </a:fld>
            <a:endParaRPr lang="nl-NL" altLang="nl-BE" dirty="0"/>
          </a:p>
        </p:txBody>
      </p:sp>
    </p:spTree>
    <p:extLst>
      <p:ext uri="{BB962C8B-B14F-4D97-AF65-F5344CB8AC3E}">
        <p14:creationId xmlns:p14="http://schemas.microsoft.com/office/powerpoint/2010/main" val="4158489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3000" b="1" dirty="0" smtClean="0"/>
              <a:t>Broodjes bakken?</a:t>
            </a:r>
            <a:endParaRPr lang="nl-BE" sz="3000" b="1" dirty="0"/>
          </a:p>
        </p:txBody>
      </p:sp>
      <p:sp>
        <p:nvSpPr>
          <p:cNvPr id="4" name="Tijdelijke aanduiding voor dianummer 3"/>
          <p:cNvSpPr>
            <a:spLocks noGrp="1"/>
          </p:cNvSpPr>
          <p:nvPr>
            <p:ph type="sldNum" sz="quarter" idx="10"/>
          </p:nvPr>
        </p:nvSpPr>
        <p:spPr/>
        <p:txBody>
          <a:bodyPr/>
          <a:lstStyle/>
          <a:p>
            <a:pPr>
              <a:defRPr/>
            </a:pPr>
            <a:fld id="{BF0080A2-D1F4-4706-B846-0ED65ED2B35E}" type="slidenum">
              <a:rPr lang="nl-NL" altLang="nl-BE" smtClean="0"/>
              <a:pPr>
                <a:defRPr/>
              </a:pPr>
              <a:t>5</a:t>
            </a:fld>
            <a:endParaRPr lang="nl-NL" altLang="nl-BE" dirty="0"/>
          </a:p>
        </p:txBody>
      </p:sp>
      <p:pic>
        <p:nvPicPr>
          <p:cNvPr id="1026" name="Picture 2" descr="Afbeeldingsresultaat voor harde broodj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2596" y="1540041"/>
            <a:ext cx="6627404" cy="432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705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3000" b="1" dirty="0" smtClean="0"/>
              <a:t>Kwaliteitscirkel = PDCA-cirkel</a:t>
            </a:r>
            <a:endParaRPr lang="nl-BE" sz="3000" b="1" dirty="0"/>
          </a:p>
        </p:txBody>
      </p:sp>
      <p:sp>
        <p:nvSpPr>
          <p:cNvPr id="3" name="Tijdelijke aanduiding voor inhoud 2"/>
          <p:cNvSpPr>
            <a:spLocks noGrp="1"/>
          </p:cNvSpPr>
          <p:nvPr>
            <p:ph idx="1"/>
          </p:nvPr>
        </p:nvSpPr>
        <p:spPr>
          <a:xfrm>
            <a:off x="347664" y="1155055"/>
            <a:ext cx="8572500" cy="4929187"/>
          </a:xfrm>
        </p:spPr>
        <p:txBody>
          <a:bodyPr/>
          <a:lstStyle/>
          <a:p>
            <a:r>
              <a:rPr lang="nl-BE" sz="2400" dirty="0"/>
              <a:t>Plan (plannen, doelen bepalen</a:t>
            </a:r>
            <a:r>
              <a:rPr lang="nl-BE" sz="2400" dirty="0" smtClean="0"/>
              <a:t>,…)</a:t>
            </a:r>
          </a:p>
          <a:p>
            <a:pPr lvl="1"/>
            <a:r>
              <a:rPr lang="nl-BE" sz="2000" dirty="0" smtClean="0"/>
              <a:t>Wanneer bakken? Wat willen we bakken? Hoeveel pistolets? Smaak?</a:t>
            </a:r>
            <a:endParaRPr lang="nl-BE" sz="2000" dirty="0"/>
          </a:p>
          <a:p>
            <a:r>
              <a:rPr lang="nl-BE" sz="2400" dirty="0"/>
              <a:t>Do (acties uitvoeren</a:t>
            </a:r>
            <a:r>
              <a:rPr lang="nl-BE" sz="2400" dirty="0" smtClean="0"/>
              <a:t>)</a:t>
            </a:r>
          </a:p>
          <a:p>
            <a:pPr lvl="1"/>
            <a:r>
              <a:rPr lang="nl-BE" sz="2000" dirty="0" smtClean="0"/>
              <a:t>We maken het deeg, laten rijzen,…. Zoals we hebben gepland!</a:t>
            </a:r>
            <a:endParaRPr lang="nl-BE" sz="2000" dirty="0"/>
          </a:p>
          <a:p>
            <a:r>
              <a:rPr lang="nl-BE" sz="2400" dirty="0"/>
              <a:t>Check (evalueren wat je gedaan hebt</a:t>
            </a:r>
            <a:r>
              <a:rPr lang="nl-BE" sz="2400" dirty="0" smtClean="0"/>
              <a:t>)</a:t>
            </a:r>
          </a:p>
          <a:p>
            <a:pPr lvl="1"/>
            <a:r>
              <a:rPr lang="nl-BE" sz="2000" dirty="0" smtClean="0"/>
              <a:t>Tussentijds: voelt het deeg soepel aan?</a:t>
            </a:r>
          </a:p>
          <a:p>
            <a:pPr lvl="1"/>
            <a:r>
              <a:rPr lang="nl-BE" sz="2000" dirty="0" smtClean="0"/>
              <a:t>Eindevaluatie: Zijn de broodjes lekker</a:t>
            </a:r>
            <a:endParaRPr lang="nl-BE" sz="2000" dirty="0"/>
          </a:p>
          <a:p>
            <a:r>
              <a:rPr lang="nl-BE" sz="2400" dirty="0"/>
              <a:t>Act (plan, doelen, .. bijstellen of borgen</a:t>
            </a:r>
            <a:r>
              <a:rPr lang="nl-BE" sz="2400" dirty="0" smtClean="0"/>
              <a:t>)</a:t>
            </a:r>
          </a:p>
          <a:p>
            <a:pPr lvl="1"/>
            <a:r>
              <a:rPr lang="nl-BE" sz="2000" dirty="0" smtClean="0"/>
              <a:t>Broodjes lekker: we bewaren het recept heel goed</a:t>
            </a:r>
          </a:p>
          <a:p>
            <a:pPr lvl="1"/>
            <a:r>
              <a:rPr lang="nl-BE" sz="2000" dirty="0" smtClean="0"/>
              <a:t>Broodjes zonder smaak: meer zout? Andere smaken. </a:t>
            </a:r>
          </a:p>
          <a:p>
            <a:pPr lvl="1"/>
            <a:r>
              <a:rPr lang="nl-BE" sz="2000" dirty="0" smtClean="0"/>
              <a:t>Broodjes te weinig gerezen: meer gist</a:t>
            </a:r>
          </a:p>
          <a:p>
            <a:pPr marL="0" indent="0">
              <a:buNone/>
            </a:pPr>
            <a:r>
              <a:rPr lang="nl-BE" sz="2000" dirty="0" smtClean="0"/>
              <a:t>	</a:t>
            </a:r>
            <a:endParaRPr lang="nl-BE" sz="2400" dirty="0"/>
          </a:p>
          <a:p>
            <a:pPr lvl="1"/>
            <a:r>
              <a:rPr lang="nl-BE" sz="2200" dirty="0"/>
              <a:t>En dit steeds herhalen om betere kwaliteit te </a:t>
            </a:r>
            <a:r>
              <a:rPr lang="nl-BE" sz="2200" dirty="0" smtClean="0"/>
              <a:t>leveren</a:t>
            </a:r>
            <a:endParaRPr lang="nl-BE" dirty="0"/>
          </a:p>
          <a:p>
            <a:r>
              <a:rPr lang="nl-BE" sz="2400" dirty="0">
                <a:hlinkClick r:id="rId2"/>
              </a:rPr>
              <a:t>Een samenvatting</a:t>
            </a:r>
            <a:endParaRPr lang="nl-BE" sz="2400" dirty="0"/>
          </a:p>
          <a:p>
            <a:endParaRPr lang="nl-BE" dirty="0"/>
          </a:p>
        </p:txBody>
      </p:sp>
      <p:sp>
        <p:nvSpPr>
          <p:cNvPr id="4" name="Tijdelijke aanduiding voor dianummer 3"/>
          <p:cNvSpPr>
            <a:spLocks noGrp="1"/>
          </p:cNvSpPr>
          <p:nvPr>
            <p:ph type="sldNum" sz="quarter" idx="10"/>
          </p:nvPr>
        </p:nvSpPr>
        <p:spPr/>
        <p:txBody>
          <a:bodyPr/>
          <a:lstStyle/>
          <a:p>
            <a:pPr>
              <a:defRPr/>
            </a:pPr>
            <a:fld id="{BF0080A2-D1F4-4706-B846-0ED65ED2B35E}" type="slidenum">
              <a:rPr lang="nl-NL" altLang="nl-BE" smtClean="0"/>
              <a:pPr>
                <a:defRPr/>
              </a:pPr>
              <a:t>6</a:t>
            </a:fld>
            <a:endParaRPr lang="nl-NL" altLang="nl-BE" dirty="0"/>
          </a:p>
        </p:txBody>
      </p:sp>
    </p:spTree>
    <p:extLst>
      <p:ext uri="{BB962C8B-B14F-4D97-AF65-F5344CB8AC3E}">
        <p14:creationId xmlns:p14="http://schemas.microsoft.com/office/powerpoint/2010/main" val="355558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 calcmode="lin" valueType="num">
                                      <p:cBhvr additive="base">
                                        <p:cTn id="5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 calcmode="lin" valueType="num">
                                      <p:cBhvr additive="base">
                                        <p:cTn id="6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
                                            <p:txEl>
                                              <p:pRg st="13" end="13"/>
                                            </p:txEl>
                                          </p:spTgt>
                                        </p:tgtEl>
                                        <p:attrNameLst>
                                          <p:attrName>style.visibility</p:attrName>
                                        </p:attrNameLst>
                                      </p:cBhvr>
                                      <p:to>
                                        <p:strVal val="visible"/>
                                      </p:to>
                                    </p:set>
                                    <p:anim calcmode="lin" valueType="num">
                                      <p:cBhvr additive="base">
                                        <p:cTn id="6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BF0080A2-D1F4-4706-B846-0ED65ED2B35E}" type="slidenum">
              <a:rPr lang="nl-NL" altLang="nl-BE" smtClean="0"/>
              <a:pPr>
                <a:defRPr/>
              </a:pPr>
              <a:t>7</a:t>
            </a:fld>
            <a:endParaRPr lang="nl-NL" altLang="nl-BE" dirty="0"/>
          </a:p>
        </p:txBody>
      </p:sp>
      <p:sp>
        <p:nvSpPr>
          <p:cNvPr id="5" name="Tijdelijke aanduiding voor inhoud 4"/>
          <p:cNvSpPr>
            <a:spLocks noGrp="1"/>
          </p:cNvSpPr>
          <p:nvPr>
            <p:ph idx="1"/>
          </p:nvPr>
        </p:nvSpPr>
        <p:spPr/>
        <p:txBody>
          <a:bodyPr/>
          <a:lstStyle/>
          <a:p>
            <a:r>
              <a:rPr lang="nl-BE" sz="2600" dirty="0" smtClean="0"/>
              <a:t>Deze logica moet geworteld zijn in onze manier van werken.</a:t>
            </a:r>
          </a:p>
          <a:p>
            <a:r>
              <a:rPr lang="nl-BE" sz="2600" dirty="0" smtClean="0"/>
              <a:t>Pas zo tonen we aan dat we kwaliteit belangrijk vinden</a:t>
            </a:r>
          </a:p>
          <a:p>
            <a:r>
              <a:rPr lang="nl-BE" sz="2600" dirty="0" smtClean="0"/>
              <a:t>Elke organisatie moet streven naar het optimaal gebruik en inzetten op de kwaliteitscirkel:</a:t>
            </a:r>
          </a:p>
          <a:p>
            <a:pPr lvl="1"/>
            <a:r>
              <a:rPr lang="nl-BE" sz="2200" dirty="0" smtClean="0"/>
              <a:t>We zijn dit verplicht naar onze leerlingen, ouders, scholen… en zeker naar onze collega’s toe</a:t>
            </a:r>
          </a:p>
          <a:p>
            <a:endParaRPr lang="nl-BE" dirty="0"/>
          </a:p>
        </p:txBody>
      </p:sp>
    </p:spTree>
    <p:extLst>
      <p:ext uri="{BB962C8B-B14F-4D97-AF65-F5344CB8AC3E}">
        <p14:creationId xmlns:p14="http://schemas.microsoft.com/office/powerpoint/2010/main" val="2404273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nl-BE" dirty="0" smtClean="0"/>
              <a:t>Werken met doelen</a:t>
            </a:r>
            <a:endParaRPr lang="nl-BE" dirty="0"/>
          </a:p>
        </p:txBody>
      </p:sp>
      <p:sp>
        <p:nvSpPr>
          <p:cNvPr id="6" name="Ondertitel 5"/>
          <p:cNvSpPr>
            <a:spLocks noGrp="1"/>
          </p:cNvSpPr>
          <p:nvPr>
            <p:ph type="subTitle" idx="1"/>
          </p:nvPr>
        </p:nvSpPr>
        <p:spPr/>
        <p:txBody>
          <a:bodyPr/>
          <a:lstStyle/>
          <a:p>
            <a:endParaRPr lang="nl-BE"/>
          </a:p>
        </p:txBody>
      </p:sp>
      <p:sp>
        <p:nvSpPr>
          <p:cNvPr id="4" name="Tijdelijke aanduiding voor dianummer 3"/>
          <p:cNvSpPr>
            <a:spLocks noGrp="1"/>
          </p:cNvSpPr>
          <p:nvPr>
            <p:ph type="sldNum" sz="quarter" idx="4294967295"/>
          </p:nvPr>
        </p:nvSpPr>
        <p:spPr>
          <a:xfrm>
            <a:off x="8537575" y="6442075"/>
            <a:ext cx="606425" cy="279400"/>
          </a:xfrm>
        </p:spPr>
        <p:txBody>
          <a:bodyPr/>
          <a:lstStyle/>
          <a:p>
            <a:pPr>
              <a:defRPr/>
            </a:pPr>
            <a:fld id="{BF0080A2-D1F4-4706-B846-0ED65ED2B35E}" type="slidenum">
              <a:rPr lang="nl-NL" altLang="nl-BE" smtClean="0"/>
              <a:pPr>
                <a:defRPr/>
              </a:pPr>
              <a:t>8</a:t>
            </a:fld>
            <a:endParaRPr lang="nl-NL" altLang="nl-BE" dirty="0"/>
          </a:p>
        </p:txBody>
      </p:sp>
    </p:spTree>
    <p:extLst>
      <p:ext uri="{BB962C8B-B14F-4D97-AF65-F5344CB8AC3E}">
        <p14:creationId xmlns:p14="http://schemas.microsoft.com/office/powerpoint/2010/main" val="3548010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Opstellen van doelen</a:t>
            </a:r>
            <a:endParaRPr lang="nl-BE" dirty="0"/>
          </a:p>
        </p:txBody>
      </p:sp>
      <p:sp>
        <p:nvSpPr>
          <p:cNvPr id="4" name="Tijdelijke aanduiding voor dianummer 3"/>
          <p:cNvSpPr>
            <a:spLocks noGrp="1"/>
          </p:cNvSpPr>
          <p:nvPr>
            <p:ph type="sldNum" sz="quarter" idx="10"/>
          </p:nvPr>
        </p:nvSpPr>
        <p:spPr/>
        <p:txBody>
          <a:bodyPr/>
          <a:lstStyle/>
          <a:p>
            <a:pPr>
              <a:defRPr/>
            </a:pPr>
            <a:fld id="{68129A44-635F-4542-8F96-05B80416E334}" type="slidenum">
              <a:rPr lang="nl-NL" smtClean="0"/>
              <a:pPr>
                <a:defRPr/>
              </a:pPr>
              <a:t>9</a:t>
            </a:fld>
            <a:endParaRPr lang="nl-NL" dirty="0"/>
          </a:p>
        </p:txBody>
      </p:sp>
      <p:pic>
        <p:nvPicPr>
          <p:cNvPr id="5" name="Tijdelijke aanduiding voor inhoud 4" descr="http://www.life-force.nl/www.peterhaima.nl/cms/wp-content/afbeeldingen/2012/04/Teamwork-cartoon-2.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9592" y="1412776"/>
            <a:ext cx="7200800" cy="4464496"/>
          </a:xfrm>
          <a:prstGeom prst="rect">
            <a:avLst/>
          </a:prstGeom>
          <a:noFill/>
          <a:ln>
            <a:noFill/>
          </a:ln>
        </p:spPr>
      </p:pic>
    </p:spTree>
    <p:extLst>
      <p:ext uri="{BB962C8B-B14F-4D97-AF65-F5344CB8AC3E}">
        <p14:creationId xmlns:p14="http://schemas.microsoft.com/office/powerpoint/2010/main" val="3675365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e2008witteachtergrond">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err="1" smtClean="0">
            <a:solidFill>
              <a:srgbClr val="003A8C"/>
            </a:solidFill>
            <a:latin typeface="Calibri" panose="020F0502020204030204" pitchFamily="34" charset="0"/>
          </a:defRPr>
        </a:defPPr>
      </a:lstStyle>
    </a:tx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Powerpoint-VCLB-43.potx" id="{A4EAA89E-ABA3-46A0-820C-4AB8A8A06532}" vid="{00CB74C8-0B32-468F-B076-CC564D34381F}"/>
    </a:ext>
  </a:ext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S sjabloon voorstel">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B4AD7A2E897D489FC8FF57B96AD1FD" ma:contentTypeVersion="0" ma:contentTypeDescription="Een nieuw document maken." ma:contentTypeScope="" ma:versionID="7bd7bcc4fc0f4736feb7845b06968588">
  <xsd:schema xmlns:xsd="http://www.w3.org/2001/XMLSchema" xmlns:xs="http://www.w3.org/2001/XMLSchema" xmlns:p="http://schemas.microsoft.com/office/2006/metadata/properties" targetNamespace="http://schemas.microsoft.com/office/2006/metadata/properties" ma:root="true" ma:fieldsID="6b12998bc2ce300a5832a6bc535a047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BD3EEE-FDB5-4851-A074-C4B0D528B1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F792FBF-0661-498A-A28A-690A90086051}">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2ACDAEE-09D9-464D-A1C8-DAE91F65CC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FS sjabloon voorstel.potx</Template>
  <TotalTime>13228</TotalTime>
  <Words>2814</Words>
  <Application>Microsoft Office PowerPoint</Application>
  <PresentationFormat>Diavoorstelling (4:3)</PresentationFormat>
  <Paragraphs>461</Paragraphs>
  <Slides>41</Slides>
  <Notes>20</Notes>
  <HiddenSlides>0</HiddenSlides>
  <MMClips>0</MMClips>
  <ScaleCrop>false</ScaleCrop>
  <HeadingPairs>
    <vt:vector size="6" baseType="variant">
      <vt:variant>
        <vt:lpstr>Gebruikte lettertypen</vt:lpstr>
      </vt:variant>
      <vt:variant>
        <vt:i4>9</vt:i4>
      </vt:variant>
      <vt:variant>
        <vt:lpstr>Thema</vt:lpstr>
      </vt:variant>
      <vt:variant>
        <vt:i4>3</vt:i4>
      </vt:variant>
      <vt:variant>
        <vt:lpstr>Diatitels</vt:lpstr>
      </vt:variant>
      <vt:variant>
        <vt:i4>41</vt:i4>
      </vt:variant>
    </vt:vector>
  </HeadingPairs>
  <TitlesOfParts>
    <vt:vector size="53" baseType="lpstr">
      <vt:lpstr>ＭＳ Ｐゴシック</vt:lpstr>
      <vt:lpstr>Arial</vt:lpstr>
      <vt:lpstr>Bradley Hand ITC</vt:lpstr>
      <vt:lpstr>Calibri</vt:lpstr>
      <vt:lpstr>Helvetica Neue</vt:lpstr>
      <vt:lpstr>Helvetica Neue Bold Condensed</vt:lpstr>
      <vt:lpstr>Helvetica Neue Light</vt:lpstr>
      <vt:lpstr>Verdana</vt:lpstr>
      <vt:lpstr>Wingdings 3</vt:lpstr>
      <vt:lpstr>presentatie2008witteachtergrond</vt:lpstr>
      <vt:lpstr>7_Office Theme</vt:lpstr>
      <vt:lpstr>FS sjabloon voorstel</vt:lpstr>
      <vt:lpstr>Kwaliteitszorg voor dummies </vt:lpstr>
      <vt:lpstr>Het uitgangspunt</vt:lpstr>
      <vt:lpstr>PowerPoint-presentatie</vt:lpstr>
      <vt:lpstr>PowerPoint-presentatie</vt:lpstr>
      <vt:lpstr>Broodjes bakken?</vt:lpstr>
      <vt:lpstr>Kwaliteitscirkel = PDCA-cirkel</vt:lpstr>
      <vt:lpstr>PowerPoint-presentatie</vt:lpstr>
      <vt:lpstr>Werken met doelen</vt:lpstr>
      <vt:lpstr>Opstellen van doelen</vt:lpstr>
      <vt:lpstr>Aanleiding</vt:lpstr>
      <vt:lpstr>De kwaliteitscirkel en doelstellingen</vt:lpstr>
      <vt:lpstr>PowerPoint-presentatie</vt:lpstr>
      <vt:lpstr>U-SMART + in google</vt:lpstr>
      <vt:lpstr>U-SMART+ doelen</vt:lpstr>
      <vt:lpstr>U-smart+ doelen</vt:lpstr>
      <vt:lpstr>PowerPoint-presentatie</vt:lpstr>
      <vt:lpstr>PowerPoint-presentatie</vt:lpstr>
      <vt:lpstr>PowerPoint-presentatie</vt:lpstr>
      <vt:lpstr>PowerPoint-presentatie</vt:lpstr>
      <vt:lpstr>Stop smart be FUZZY????</vt:lpstr>
      <vt:lpstr>Gebruik wat MAGIE</vt:lpstr>
      <vt:lpstr>PowerPoint-presentatie</vt:lpstr>
      <vt:lpstr>Terug naar het begin</vt:lpstr>
      <vt:lpstr>Terug naar het begin</vt:lpstr>
      <vt:lpstr>Samenvattend doelen</vt:lpstr>
      <vt:lpstr>Kwaliteitszorg en het teamcharter</vt:lpstr>
      <vt:lpstr>PowerPoint-presentatie</vt:lpstr>
      <vt:lpstr>Rol ‘kwaliteit’ in elk team</vt:lpstr>
      <vt:lpstr>PowerPoint-presentatie</vt:lpstr>
      <vt:lpstr>PowerPoint-presentatie</vt:lpstr>
      <vt:lpstr>Sterrolhouders</vt:lpstr>
      <vt:lpstr>Voorbeeld</vt:lpstr>
      <vt:lpstr>PowerPoint-presentatie</vt:lpstr>
      <vt:lpstr>Samenwerking over teams heen : enkel indien toegevoegde waarde !</vt:lpstr>
      <vt:lpstr>Regelrollen en expertiserollen</vt:lpstr>
      <vt:lpstr>Wat moet elke rol doen?</vt:lpstr>
      <vt:lpstr>Rol kwaliteit</vt:lpstr>
      <vt:lpstr>Rol kwaliteitscoördinator?</vt:lpstr>
      <vt:lpstr>PowerPoint-presentatie</vt:lpstr>
      <vt:lpstr>PowerPoint-presentatie</vt:lpstr>
      <vt:lpstr>Samengevat </vt:lpstr>
    </vt:vector>
  </TitlesOfParts>
  <Company>Prevent vzw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GO4GOLD</dc:title>
  <dc:creator>Lieven Eeckelaert</dc:creator>
  <cp:lastModifiedBy>Sven</cp:lastModifiedBy>
  <cp:revision>545</cp:revision>
  <cp:lastPrinted>2015-12-14T13:49:30Z</cp:lastPrinted>
  <dcterms:created xsi:type="dcterms:W3CDTF">2014-09-02T20:49:16Z</dcterms:created>
  <dcterms:modified xsi:type="dcterms:W3CDTF">2017-11-29T08:56:22Z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0x010100E4B4AD7A2E897D489FC8FF57B96AD1FD</vt:lpwstr>
  </property>
</Properties>
</file>